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9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196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8696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671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257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3470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2656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349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146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7299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1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11/19/2024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8172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9556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887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5661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7021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280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9635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221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1169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213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  <p:sldLayoutId id="2147483810" r:id="rId17"/>
    <p:sldLayoutId id="2147483811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rant.ru/products/ipo/prime/doc/70760670/" TargetMode="External"/><Relationship Id="rId2" Type="http://schemas.openxmlformats.org/officeDocument/2006/relationships/hyperlink" Target="http://base.garant.ru/70862366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arant.ru/products/ipo/prime/doc/71254376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7165848" cy="6858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9952" y="0"/>
              <a:ext cx="8004048" cy="6858000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677926" y="611124"/>
            <a:ext cx="7829550" cy="5559425"/>
            <a:chOff x="677926" y="611124"/>
            <a:chExt cx="7829550" cy="5559425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6579" y="5602528"/>
              <a:ext cx="7413409" cy="56769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9063" y="959561"/>
              <a:ext cx="7382154" cy="504075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7926" y="611124"/>
              <a:ext cx="750150" cy="75015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70876" y="664464"/>
              <a:ext cx="736536" cy="736536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767497" y="2667939"/>
            <a:ext cx="5572125" cy="1794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2900" b="1" i="1" spc="-10" dirty="0">
                <a:latin typeface="Constantia"/>
                <a:cs typeface="Constantia"/>
              </a:rPr>
              <a:t>Методические рекомендации </a:t>
            </a:r>
            <a:r>
              <a:rPr sz="2900" b="1" i="1" spc="-5" dirty="0">
                <a:latin typeface="Constantia"/>
                <a:cs typeface="Constantia"/>
              </a:rPr>
              <a:t> </a:t>
            </a:r>
            <a:r>
              <a:rPr sz="2900" b="1" i="1" spc="-20" dirty="0">
                <a:latin typeface="Constantia"/>
                <a:cs typeface="Constantia"/>
              </a:rPr>
              <a:t>для </a:t>
            </a:r>
            <a:r>
              <a:rPr sz="2900" b="1" i="1" spc="-5" dirty="0">
                <a:latin typeface="Constantia"/>
                <a:cs typeface="Constantia"/>
              </a:rPr>
              <a:t>педагогов </a:t>
            </a:r>
            <a:r>
              <a:rPr sz="2900" b="1" i="1" dirty="0">
                <a:latin typeface="Constantia"/>
                <a:cs typeface="Constantia"/>
              </a:rPr>
              <a:t>по </a:t>
            </a:r>
            <a:r>
              <a:rPr sz="2900" b="1" i="1" spc="-10" dirty="0">
                <a:latin typeface="Constantia"/>
                <a:cs typeface="Constantia"/>
              </a:rPr>
              <a:t>обучению </a:t>
            </a:r>
            <a:r>
              <a:rPr sz="2900" b="1" i="1" spc="-5" dirty="0">
                <a:latin typeface="Constantia"/>
                <a:cs typeface="Constantia"/>
              </a:rPr>
              <a:t> детей</a:t>
            </a:r>
            <a:r>
              <a:rPr sz="2900" b="1" i="1" spc="-10" dirty="0">
                <a:latin typeface="Constantia"/>
                <a:cs typeface="Constantia"/>
              </a:rPr>
              <a:t> </a:t>
            </a:r>
            <a:r>
              <a:rPr sz="2900" b="1" i="1" dirty="0">
                <a:latin typeface="Constantia"/>
                <a:cs typeface="Constantia"/>
              </a:rPr>
              <a:t>с</a:t>
            </a:r>
            <a:r>
              <a:rPr sz="2900" b="1" i="1" spc="-5" dirty="0">
                <a:latin typeface="Constantia"/>
                <a:cs typeface="Constantia"/>
              </a:rPr>
              <a:t> </a:t>
            </a:r>
            <a:r>
              <a:rPr sz="2900" b="1" i="1" spc="-30" dirty="0">
                <a:latin typeface="Constantia"/>
                <a:cs typeface="Constantia"/>
              </a:rPr>
              <a:t>ОВЗ</a:t>
            </a:r>
            <a:r>
              <a:rPr sz="2900" b="1" i="1" spc="-10" dirty="0">
                <a:latin typeface="Constantia"/>
                <a:cs typeface="Constantia"/>
              </a:rPr>
              <a:t> </a:t>
            </a:r>
            <a:r>
              <a:rPr sz="2900" b="1" i="1" dirty="0">
                <a:latin typeface="Constantia"/>
                <a:cs typeface="Constantia"/>
              </a:rPr>
              <a:t>в </a:t>
            </a:r>
            <a:r>
              <a:rPr sz="2900" b="1" i="1" spc="5" dirty="0">
                <a:latin typeface="Constantia"/>
                <a:cs typeface="Constantia"/>
              </a:rPr>
              <a:t> </a:t>
            </a:r>
            <a:r>
              <a:rPr sz="2900" b="1" i="1" spc="-5" dirty="0">
                <a:latin typeface="Constantia"/>
                <a:cs typeface="Constantia"/>
              </a:rPr>
              <a:t>общеобразовательной</a:t>
            </a:r>
            <a:r>
              <a:rPr sz="2900" b="1" i="1" spc="-55" dirty="0">
                <a:latin typeface="Constantia"/>
                <a:cs typeface="Constantia"/>
              </a:rPr>
              <a:t> </a:t>
            </a:r>
            <a:r>
              <a:rPr sz="2900" b="1" i="1" spc="-15" dirty="0">
                <a:latin typeface="Constantia"/>
                <a:cs typeface="Constantia"/>
              </a:rPr>
              <a:t>школе.</a:t>
            </a:r>
            <a:endParaRPr sz="2900" dirty="0">
              <a:latin typeface="Constantia"/>
              <a:cs typeface="Constant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775" y="423519"/>
            <a:ext cx="734695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  <a:tabLst>
                <a:tab pos="2200910" algn="l"/>
              </a:tabLst>
            </a:pPr>
            <a:r>
              <a:rPr sz="2400" spc="-15" dirty="0"/>
              <a:t>Некоторые</a:t>
            </a:r>
            <a:r>
              <a:rPr sz="2400" dirty="0"/>
              <a:t> </a:t>
            </a:r>
            <a:r>
              <a:rPr sz="2400" spc="-5" dirty="0"/>
              <a:t>приемы </a:t>
            </a:r>
            <a:r>
              <a:rPr sz="2400" spc="-10" dirty="0"/>
              <a:t>обучения,</a:t>
            </a:r>
            <a:r>
              <a:rPr sz="2400" spc="-5" dirty="0"/>
              <a:t> способствующие </a:t>
            </a:r>
            <a:r>
              <a:rPr sz="2400" spc="-535" dirty="0"/>
              <a:t> </a:t>
            </a:r>
            <a:r>
              <a:rPr sz="2400" spc="-10" dirty="0"/>
              <a:t>активизации	</a:t>
            </a:r>
            <a:r>
              <a:rPr sz="2400" spc="-5" dirty="0"/>
              <a:t>познавательной</a:t>
            </a:r>
            <a:r>
              <a:rPr sz="2400" spc="-40" dirty="0"/>
              <a:t> </a:t>
            </a:r>
            <a:r>
              <a:rPr sz="2400" spc="-5" dirty="0"/>
              <a:t>деятельности</a:t>
            </a:r>
            <a:r>
              <a:rPr sz="2400" spc="-35" dirty="0"/>
              <a:t> </a:t>
            </a:r>
            <a:r>
              <a:rPr sz="2400" dirty="0"/>
              <a:t>и </a:t>
            </a:r>
            <a:r>
              <a:rPr sz="2400" spc="-540" dirty="0"/>
              <a:t> </a:t>
            </a:r>
            <a:r>
              <a:rPr sz="2400" spc="-5" dirty="0"/>
              <a:t>повышения</a:t>
            </a:r>
            <a:r>
              <a:rPr sz="2400" spc="-10" dirty="0"/>
              <a:t> мотивации.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864527" y="1872919"/>
            <a:ext cx="7346315" cy="309118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233045" indent="-220345">
              <a:lnSpc>
                <a:spcPct val="100000"/>
              </a:lnSpc>
              <a:spcBef>
                <a:spcPts val="1100"/>
              </a:spcBef>
              <a:buSzPct val="85714"/>
              <a:buFont typeface="Constantia"/>
              <a:buAutoNum type="arabicPeriod"/>
              <a:tabLst>
                <a:tab pos="233045" algn="l"/>
              </a:tabLst>
            </a:pPr>
            <a:r>
              <a:rPr sz="2100" b="1" i="1" spc="-10" dirty="0">
                <a:solidFill>
                  <a:srgbClr val="001F5F"/>
                </a:solidFill>
                <a:latin typeface="Constantia"/>
                <a:cs typeface="Constantia"/>
              </a:rPr>
              <a:t>Использование</a:t>
            </a:r>
            <a:r>
              <a:rPr sz="2100" b="1" i="1" spc="-1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100" b="1" i="1" spc="-5" dirty="0">
                <a:solidFill>
                  <a:srgbClr val="001F5F"/>
                </a:solidFill>
                <a:latin typeface="Constantia"/>
                <a:cs typeface="Constantia"/>
              </a:rPr>
              <a:t>тетрадей</a:t>
            </a:r>
            <a:r>
              <a:rPr sz="2100" b="1" i="1" spc="-1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100" b="1" i="1" dirty="0">
                <a:solidFill>
                  <a:srgbClr val="001F5F"/>
                </a:solidFill>
                <a:latin typeface="Constantia"/>
                <a:cs typeface="Constantia"/>
              </a:rPr>
              <a:t>на</a:t>
            </a:r>
            <a:r>
              <a:rPr sz="2100" b="1" i="1" spc="-1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100" b="1" i="1" spc="-5" dirty="0">
                <a:solidFill>
                  <a:srgbClr val="001F5F"/>
                </a:solidFill>
                <a:latin typeface="Constantia"/>
                <a:cs typeface="Constantia"/>
              </a:rPr>
              <a:t>печатной</a:t>
            </a:r>
            <a:r>
              <a:rPr sz="2100" b="1" i="1" spc="-1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100" b="1" i="1" spc="-5" dirty="0">
                <a:solidFill>
                  <a:srgbClr val="001F5F"/>
                </a:solidFill>
                <a:latin typeface="Constantia"/>
                <a:cs typeface="Constantia"/>
              </a:rPr>
              <a:t>основе.</a:t>
            </a:r>
            <a:endParaRPr sz="2100" dirty="0">
              <a:latin typeface="Constantia"/>
              <a:cs typeface="Constantia"/>
            </a:endParaRPr>
          </a:p>
          <a:p>
            <a:pPr marL="279400" indent="-266700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279400" algn="l"/>
              </a:tabLst>
            </a:pPr>
            <a:r>
              <a:rPr sz="2100" b="1" i="1" spc="-10" dirty="0">
                <a:solidFill>
                  <a:srgbClr val="001F5F"/>
                </a:solidFill>
                <a:latin typeface="Constantia"/>
                <a:cs typeface="Constantia"/>
              </a:rPr>
              <a:t>Использование</a:t>
            </a:r>
            <a:r>
              <a:rPr sz="2100" b="1" i="1" spc="-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100" b="1" i="1" spc="-10" dirty="0">
                <a:solidFill>
                  <a:srgbClr val="001F5F"/>
                </a:solidFill>
                <a:latin typeface="Constantia"/>
                <a:cs typeface="Constantia"/>
              </a:rPr>
              <a:t>карточек</a:t>
            </a:r>
            <a:r>
              <a:rPr sz="2100" b="1" i="1" spc="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100" b="1" i="1" spc="-5" dirty="0">
                <a:solidFill>
                  <a:srgbClr val="001F5F"/>
                </a:solidFill>
                <a:latin typeface="Constantia"/>
                <a:cs typeface="Constantia"/>
              </a:rPr>
              <a:t>при изучении</a:t>
            </a:r>
            <a:r>
              <a:rPr sz="2100" b="1" i="1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100" b="1" i="1" spc="-5" dirty="0">
                <a:solidFill>
                  <a:srgbClr val="001F5F"/>
                </a:solidFill>
                <a:latin typeface="Constantia"/>
                <a:cs typeface="Constantia"/>
              </a:rPr>
              <a:t>любой темы.</a:t>
            </a:r>
            <a:endParaRPr sz="2100" dirty="0">
              <a:latin typeface="Constantia"/>
              <a:cs typeface="Constantia"/>
            </a:endParaRPr>
          </a:p>
          <a:p>
            <a:pPr marL="271780" indent="-259079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271780" algn="l"/>
              </a:tabLst>
            </a:pPr>
            <a:r>
              <a:rPr sz="2100" b="1" i="1" spc="-5" dirty="0">
                <a:solidFill>
                  <a:srgbClr val="001F5F"/>
                </a:solidFill>
                <a:latin typeface="Constantia"/>
                <a:cs typeface="Constantia"/>
              </a:rPr>
              <a:t>Образцы</a:t>
            </a:r>
            <a:r>
              <a:rPr sz="2100" b="1" i="1" spc="-2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100" b="1" i="1" spc="-5" dirty="0">
                <a:solidFill>
                  <a:srgbClr val="001F5F"/>
                </a:solidFill>
                <a:latin typeface="Constantia"/>
                <a:cs typeface="Constantia"/>
              </a:rPr>
              <a:t>решений</a:t>
            </a:r>
            <a:r>
              <a:rPr sz="2100" b="1" i="1" spc="-1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100" b="1" i="1" dirty="0">
                <a:solidFill>
                  <a:srgbClr val="001F5F"/>
                </a:solidFill>
                <a:latin typeface="Constantia"/>
                <a:cs typeface="Constantia"/>
              </a:rPr>
              <a:t>на</a:t>
            </a:r>
            <a:r>
              <a:rPr sz="2100" b="1" i="1" spc="-2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100" b="1" i="1" spc="-5" dirty="0">
                <a:solidFill>
                  <a:srgbClr val="001F5F"/>
                </a:solidFill>
                <a:latin typeface="Constantia"/>
                <a:cs typeface="Constantia"/>
              </a:rPr>
              <a:t>память</a:t>
            </a:r>
            <a:endParaRPr sz="2100" dirty="0">
              <a:latin typeface="Constantia"/>
              <a:cs typeface="Constantia"/>
            </a:endParaRPr>
          </a:p>
          <a:p>
            <a:pPr marL="12700" marR="1242695">
              <a:lnSpc>
                <a:spcPct val="119800"/>
              </a:lnSpc>
              <a:spcBef>
                <a:spcPts val="500"/>
              </a:spcBef>
              <a:buAutoNum type="arabicPeriod"/>
              <a:tabLst>
                <a:tab pos="289560" algn="l"/>
              </a:tabLst>
            </a:pPr>
            <a:r>
              <a:rPr sz="2100" b="1" i="1" spc="-10" dirty="0">
                <a:solidFill>
                  <a:srgbClr val="001F5F"/>
                </a:solidFill>
                <a:latin typeface="Constantia"/>
                <a:cs typeface="Constantia"/>
              </a:rPr>
              <a:t>Использование </a:t>
            </a:r>
            <a:r>
              <a:rPr sz="2100" b="1" i="1" spc="-5" dirty="0">
                <a:solidFill>
                  <a:srgbClr val="001F5F"/>
                </a:solidFill>
                <a:latin typeface="Constantia"/>
                <a:cs typeface="Constantia"/>
              </a:rPr>
              <a:t>презентации </a:t>
            </a:r>
            <a:r>
              <a:rPr sz="2100" b="1" i="1" dirty="0">
                <a:solidFill>
                  <a:srgbClr val="001F5F"/>
                </a:solidFill>
                <a:latin typeface="Constantia"/>
                <a:cs typeface="Constantia"/>
              </a:rPr>
              <a:t>и </a:t>
            </a:r>
            <a:r>
              <a:rPr sz="2100" b="1" i="1" spc="-5" dirty="0">
                <a:solidFill>
                  <a:srgbClr val="001F5F"/>
                </a:solidFill>
                <a:latin typeface="Constantia"/>
                <a:cs typeface="Constantia"/>
              </a:rPr>
              <a:t>фрагментов </a:t>
            </a:r>
            <a:r>
              <a:rPr sz="2100" b="1" i="1" spc="-47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100" b="1" i="1" spc="-5" dirty="0">
                <a:solidFill>
                  <a:srgbClr val="001F5F"/>
                </a:solidFill>
                <a:latin typeface="Constantia"/>
                <a:cs typeface="Constantia"/>
              </a:rPr>
              <a:t>презентации</a:t>
            </a:r>
            <a:r>
              <a:rPr sz="2100" b="1" i="1" spc="-1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100" b="1" i="1" dirty="0">
                <a:solidFill>
                  <a:srgbClr val="001F5F"/>
                </a:solidFill>
                <a:latin typeface="Constantia"/>
                <a:cs typeface="Constantia"/>
              </a:rPr>
              <a:t>по</a:t>
            </a:r>
            <a:r>
              <a:rPr sz="2100" b="1" i="1" spc="-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100" b="1" i="1" spc="-15" dirty="0">
                <a:solidFill>
                  <a:srgbClr val="001F5F"/>
                </a:solidFill>
                <a:latin typeface="Constantia"/>
                <a:cs typeface="Constantia"/>
              </a:rPr>
              <a:t>ходу</a:t>
            </a:r>
            <a:r>
              <a:rPr sz="2100" b="1" i="1" spc="-1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100" b="1" i="1" spc="-5" dirty="0">
                <a:solidFill>
                  <a:srgbClr val="001F5F"/>
                </a:solidFill>
                <a:latin typeface="Constantia"/>
                <a:cs typeface="Constantia"/>
              </a:rPr>
              <a:t>занятия.</a:t>
            </a:r>
            <a:endParaRPr sz="2100" dirty="0">
              <a:latin typeface="Constantia"/>
              <a:cs typeface="Constantia"/>
            </a:endParaRPr>
          </a:p>
          <a:p>
            <a:pPr marL="274320" indent="-261620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274320" algn="l"/>
              </a:tabLst>
            </a:pPr>
            <a:r>
              <a:rPr sz="2100" b="1" i="1" spc="-10" dirty="0">
                <a:solidFill>
                  <a:srgbClr val="001F5F"/>
                </a:solidFill>
                <a:latin typeface="Constantia"/>
                <a:cs typeface="Constantia"/>
              </a:rPr>
              <a:t>Использование</a:t>
            </a:r>
            <a:r>
              <a:rPr sz="2100" b="1" i="1" spc="-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100" b="1" i="1" spc="-10" dirty="0">
                <a:solidFill>
                  <a:srgbClr val="001F5F"/>
                </a:solidFill>
                <a:latin typeface="Constantia"/>
                <a:cs typeface="Constantia"/>
              </a:rPr>
              <a:t>картинного</a:t>
            </a:r>
            <a:r>
              <a:rPr sz="2100" b="1" i="1" spc="-5" dirty="0">
                <a:solidFill>
                  <a:srgbClr val="001F5F"/>
                </a:solidFill>
                <a:latin typeface="Constantia"/>
                <a:cs typeface="Constantia"/>
              </a:rPr>
              <a:t> материала</a:t>
            </a:r>
            <a:endParaRPr sz="2100" dirty="0">
              <a:latin typeface="Constantia"/>
              <a:cs typeface="Constantia"/>
            </a:endParaRPr>
          </a:p>
          <a:p>
            <a:pPr marL="291465" indent="-278765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291465" algn="l"/>
              </a:tabLst>
            </a:pPr>
            <a:r>
              <a:rPr sz="2100" b="1" i="1" spc="-5" dirty="0">
                <a:solidFill>
                  <a:srgbClr val="001F5F"/>
                </a:solidFill>
                <a:latin typeface="Constantia"/>
                <a:cs typeface="Constantia"/>
              </a:rPr>
              <a:t>Активные</a:t>
            </a:r>
            <a:r>
              <a:rPr sz="2100" b="1" i="1" spc="-1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100" b="1" i="1" spc="-5" dirty="0">
                <a:solidFill>
                  <a:srgbClr val="001F5F"/>
                </a:solidFill>
                <a:latin typeface="Constantia"/>
                <a:cs typeface="Constantia"/>
              </a:rPr>
              <a:t>методы</a:t>
            </a:r>
            <a:r>
              <a:rPr sz="2100" b="1" i="1" spc="-10" dirty="0">
                <a:solidFill>
                  <a:srgbClr val="001F5F"/>
                </a:solidFill>
                <a:latin typeface="Constantia"/>
                <a:cs typeface="Constantia"/>
              </a:rPr>
              <a:t> рефлексии.</a:t>
            </a:r>
            <a:endParaRPr sz="2100" dirty="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9115" y="5970866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9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761" y="761"/>
            <a:ext cx="9142730" cy="6857365"/>
            <a:chOff x="761" y="761"/>
            <a:chExt cx="9142730" cy="685736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4884" y="4945379"/>
              <a:ext cx="3048000" cy="191262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01255" y="3520440"/>
              <a:ext cx="1886711" cy="33375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57371" y="5358383"/>
              <a:ext cx="3374135" cy="128625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61" y="761"/>
              <a:ext cx="9142730" cy="6856730"/>
            </a:xfrm>
            <a:custGeom>
              <a:avLst/>
              <a:gdLst/>
              <a:ahLst/>
              <a:cxnLst/>
              <a:rect l="l" t="t" r="r" b="b"/>
              <a:pathLst>
                <a:path w="9142730" h="6856730">
                  <a:moveTo>
                    <a:pt x="0" y="0"/>
                  </a:moveTo>
                  <a:lnTo>
                    <a:pt x="9142476" y="0"/>
                  </a:lnTo>
                  <a:lnTo>
                    <a:pt x="9142476" y="6856476"/>
                  </a:lnTo>
                  <a:lnTo>
                    <a:pt x="0" y="6856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4376" y="451395"/>
            <a:ext cx="7122159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spc="-5" dirty="0"/>
              <a:t>Особенности</a:t>
            </a:r>
            <a:r>
              <a:rPr sz="2900" spc="-20" dirty="0"/>
              <a:t> </a:t>
            </a:r>
            <a:r>
              <a:rPr sz="2900" spc="-5" dirty="0"/>
              <a:t>развития</a:t>
            </a:r>
            <a:r>
              <a:rPr sz="2900" spc="-20" dirty="0"/>
              <a:t> </a:t>
            </a:r>
            <a:r>
              <a:rPr sz="2900" spc="-5" dirty="0"/>
              <a:t>детей</a:t>
            </a:r>
            <a:r>
              <a:rPr sz="2900" spc="-20" dirty="0"/>
              <a:t> </a:t>
            </a:r>
            <a:r>
              <a:rPr sz="2900" dirty="0"/>
              <a:t>с</a:t>
            </a:r>
            <a:r>
              <a:rPr sz="2900" spc="-15" dirty="0"/>
              <a:t> </a:t>
            </a:r>
            <a:r>
              <a:rPr sz="2900" spc="-25" dirty="0"/>
              <a:t>НОДА</a:t>
            </a:r>
            <a:endParaRPr sz="2900" dirty="0"/>
          </a:p>
        </p:txBody>
      </p:sp>
      <p:sp>
        <p:nvSpPr>
          <p:cNvPr id="3" name="object 3"/>
          <p:cNvSpPr txBox="1"/>
          <p:nvPr/>
        </p:nvSpPr>
        <p:spPr>
          <a:xfrm>
            <a:off x="830732" y="934859"/>
            <a:ext cx="8063865" cy="417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636905" indent="-274320">
              <a:lnSpc>
                <a:spcPct val="100000"/>
              </a:lnSpc>
              <a:spcBef>
                <a:spcPts val="105"/>
              </a:spcBef>
              <a:tabLst>
                <a:tab pos="286385" algn="l"/>
              </a:tabLst>
            </a:pPr>
            <a:r>
              <a:rPr sz="1700" i="1" spc="-170" dirty="0">
                <a:solidFill>
                  <a:srgbClr val="AA2B1E"/>
                </a:solidFill>
                <a:latin typeface="Trebuchet MS"/>
                <a:cs typeface="Trebuchet MS"/>
              </a:rPr>
              <a:t>O	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Несформированность</a:t>
            </a: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двигательных</a:t>
            </a:r>
            <a:r>
              <a:rPr sz="2000" b="1" i="1" spc="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навыков</a:t>
            </a:r>
            <a:r>
              <a:rPr sz="2000" b="1" i="1" spc="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и</a:t>
            </a:r>
            <a:r>
              <a:rPr sz="2000" b="1" i="1" spc="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15" dirty="0">
                <a:solidFill>
                  <a:srgbClr val="001F5F"/>
                </a:solidFill>
                <a:latin typeface="Constantia"/>
                <a:cs typeface="Constantia"/>
              </a:rPr>
              <a:t>умений, </a:t>
            </a:r>
            <a:r>
              <a:rPr sz="2000" b="1" i="1" spc="-44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нарушение</a:t>
            </a: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зрительно-моторной 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координации,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 пространственного анализа </a:t>
            </a: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и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 синтеза).</a:t>
            </a:r>
            <a:endParaRPr sz="2000" dirty="0">
              <a:latin typeface="Constantia"/>
              <a:cs typeface="Constantia"/>
            </a:endParaRPr>
          </a:p>
          <a:p>
            <a:pPr marL="286385" marR="588010" indent="-274320">
              <a:lnSpc>
                <a:spcPct val="100000"/>
              </a:lnSpc>
              <a:spcBef>
                <a:spcPts val="480"/>
              </a:spcBef>
              <a:tabLst>
                <a:tab pos="286385" algn="l"/>
              </a:tabLst>
            </a:pPr>
            <a:r>
              <a:rPr sz="1700" i="1" spc="-170" dirty="0">
                <a:solidFill>
                  <a:srgbClr val="AA2B1E"/>
                </a:solidFill>
                <a:latin typeface="Trebuchet MS"/>
                <a:cs typeface="Trebuchet MS"/>
              </a:rPr>
              <a:t>O	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Характерными проявлениями являются разнообразные </a:t>
            </a:r>
            <a:r>
              <a:rPr sz="2000" b="1" i="1" spc="-44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нарушения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 звукопроизносительной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стороны речи, </a:t>
            </a: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наблюдаются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 различные</a:t>
            </a: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нарушения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голоса;</a:t>
            </a:r>
            <a:endParaRPr sz="2000" dirty="0">
              <a:latin typeface="Constantia"/>
              <a:cs typeface="Constantia"/>
            </a:endParaRPr>
          </a:p>
          <a:p>
            <a:pPr marL="286385" marR="723265" indent="-274320">
              <a:lnSpc>
                <a:spcPct val="100000"/>
              </a:lnSpc>
              <a:spcBef>
                <a:spcPts val="480"/>
              </a:spcBef>
              <a:tabLst>
                <a:tab pos="286385" algn="l"/>
              </a:tabLst>
            </a:pPr>
            <a:r>
              <a:rPr sz="1700" i="1" spc="-170" dirty="0">
                <a:solidFill>
                  <a:srgbClr val="AA2B1E"/>
                </a:solidFill>
                <a:latin typeface="Trebuchet MS"/>
                <a:cs typeface="Trebuchet MS"/>
              </a:rPr>
              <a:t>O	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медленно</a:t>
            </a: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включающиеся</a:t>
            </a: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 в 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задание,</a:t>
            </a: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замедленный</a:t>
            </a: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темп </a:t>
            </a:r>
            <a:r>
              <a:rPr sz="2000" b="1" i="1" spc="-44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деятельности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и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 слабые</a:t>
            </a: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волевые</a:t>
            </a: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усилия;</a:t>
            </a:r>
            <a:endParaRPr sz="2000" dirty="0">
              <a:latin typeface="Constantia"/>
              <a:cs typeface="Constantia"/>
            </a:endParaRPr>
          </a:p>
          <a:p>
            <a:pPr marL="286385" marR="5080" indent="-274320">
              <a:lnSpc>
                <a:spcPct val="100000"/>
              </a:lnSpc>
              <a:spcBef>
                <a:spcPts val="480"/>
              </a:spcBef>
              <a:tabLst>
                <a:tab pos="286385" algn="l"/>
              </a:tabLst>
            </a:pPr>
            <a:r>
              <a:rPr sz="1700" i="1" spc="-170" dirty="0">
                <a:solidFill>
                  <a:srgbClr val="AA2B1E"/>
                </a:solidFill>
                <a:latin typeface="Trebuchet MS"/>
                <a:cs typeface="Trebuchet MS"/>
              </a:rPr>
              <a:t>O	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характеризуется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высоким уровнем невротизации, 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низкой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самооценкой, фиксацией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 на двигательном дефекте, </a:t>
            </a: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неадекватной 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оценкой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себя </a:t>
            </a:r>
            <a:r>
              <a:rPr sz="2000" b="1" i="1" spc="-15" dirty="0">
                <a:solidFill>
                  <a:srgbClr val="001F5F"/>
                </a:solidFill>
                <a:latin typeface="Constantia"/>
                <a:cs typeface="Constantia"/>
              </a:rPr>
              <a:t>как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субъекта профессиональной </a:t>
            </a:r>
            <a:r>
              <a:rPr sz="2000" b="1" i="1" spc="-44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деятельности, неадекватностью профессиональных </a:t>
            </a: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интересов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и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 внутренней 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картиной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 болезни</a:t>
            </a:r>
            <a:endParaRPr sz="2000" dirty="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9115" y="5970866"/>
            <a:ext cx="280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Microsoft Sans Serif"/>
                <a:cs typeface="Microsoft Sans Serif"/>
              </a:rPr>
              <a:t>1</a:t>
            </a:r>
            <a:r>
              <a:rPr sz="1800" dirty="0">
                <a:latin typeface="Microsoft Sans Serif"/>
                <a:cs typeface="Microsoft Sans Serif"/>
              </a:rPr>
              <a:t>4</a:t>
            </a:r>
          </a:p>
        </p:txBody>
      </p:sp>
      <p:sp>
        <p:nvSpPr>
          <p:cNvPr id="5" name="object 5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496" y="421920"/>
            <a:ext cx="7782559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2000" spc="-15" dirty="0"/>
              <a:t>Рекомендации</a:t>
            </a:r>
            <a:r>
              <a:rPr sz="2000" spc="-5" dirty="0"/>
              <a:t> педагогам по</a:t>
            </a:r>
            <a:r>
              <a:rPr sz="2000" dirty="0"/>
              <a:t> </a:t>
            </a:r>
            <a:r>
              <a:rPr sz="2000" spc="-10" dirty="0"/>
              <a:t>созданию</a:t>
            </a:r>
            <a:r>
              <a:rPr sz="2000" spc="-5" dirty="0"/>
              <a:t> оптимальных </a:t>
            </a:r>
            <a:r>
              <a:rPr sz="2000" spc="-10" dirty="0"/>
              <a:t>условий </a:t>
            </a:r>
            <a:r>
              <a:rPr sz="2000" spc="-445" dirty="0"/>
              <a:t> </a:t>
            </a:r>
            <a:r>
              <a:rPr sz="2000" spc="-10" dirty="0"/>
              <a:t>организации</a:t>
            </a:r>
            <a:r>
              <a:rPr sz="2000" spc="-5" dirty="0"/>
              <a:t> учебного</a:t>
            </a:r>
            <a:r>
              <a:rPr sz="2000" dirty="0"/>
              <a:t> </a:t>
            </a:r>
            <a:r>
              <a:rPr sz="2000" spc="-10" dirty="0"/>
              <a:t>процесса</a:t>
            </a:r>
            <a:r>
              <a:rPr sz="2000" dirty="0"/>
              <a:t> </a:t>
            </a:r>
            <a:r>
              <a:rPr sz="2000" spc="-5" dirty="0"/>
              <a:t>при работе</a:t>
            </a:r>
            <a:r>
              <a:rPr sz="2000" spc="5" dirty="0"/>
              <a:t> </a:t>
            </a:r>
            <a:r>
              <a:rPr sz="2000" dirty="0"/>
              <a:t>с </a:t>
            </a:r>
            <a:r>
              <a:rPr sz="2000" spc="-5" dirty="0"/>
              <a:t>детьми, </a:t>
            </a:r>
            <a:r>
              <a:rPr sz="2000" dirty="0"/>
              <a:t> </a:t>
            </a:r>
            <a:r>
              <a:rPr sz="2000" spc="-5" dirty="0"/>
              <a:t>имеющими</a:t>
            </a:r>
            <a:r>
              <a:rPr sz="2000" spc="-10" dirty="0"/>
              <a:t> нарушения</a:t>
            </a:r>
            <a:r>
              <a:rPr sz="2000" spc="-5" dirty="0"/>
              <a:t> вследствие</a:t>
            </a:r>
            <a:r>
              <a:rPr sz="2000" dirty="0"/>
              <a:t> </a:t>
            </a:r>
            <a:r>
              <a:rPr sz="2000" spc="-5" dirty="0"/>
              <a:t>церебрального</a:t>
            </a:r>
            <a:r>
              <a:rPr sz="2000" dirty="0"/>
              <a:t> </a:t>
            </a:r>
            <a:r>
              <a:rPr sz="2000" spc="-5" dirty="0"/>
              <a:t>паралича</a:t>
            </a:r>
            <a:endParaRPr sz="2000" dirty="0"/>
          </a:p>
        </p:txBody>
      </p:sp>
      <p:sp>
        <p:nvSpPr>
          <p:cNvPr id="3" name="object 3"/>
          <p:cNvSpPr txBox="1"/>
          <p:nvPr/>
        </p:nvSpPr>
        <p:spPr>
          <a:xfrm>
            <a:off x="326669" y="1362989"/>
            <a:ext cx="8578215" cy="52889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4165" marR="194310">
              <a:lnSpc>
                <a:spcPct val="100000"/>
              </a:lnSpc>
              <a:spcBef>
                <a:spcPts val="105"/>
              </a:spcBef>
            </a:pP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1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20" dirty="0">
                <a:solidFill>
                  <a:srgbClr val="001F5F"/>
                </a:solidFill>
                <a:latin typeface="Constantia"/>
                <a:cs typeface="Constantia"/>
              </a:rPr>
              <a:t>На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 занятиях 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необходимо</a:t>
            </a: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соблюдение двигательного</a:t>
            </a: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режима: </a:t>
            </a:r>
            <a:r>
              <a:rPr sz="2000" b="1" i="1" spc="-44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обязательный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перерыв </a:t>
            </a: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в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 занятии на физкультминутку.</a:t>
            </a:r>
            <a:endParaRPr sz="2000" dirty="0">
              <a:latin typeface="Constantia"/>
              <a:cs typeface="Constantia"/>
            </a:endParaRPr>
          </a:p>
          <a:p>
            <a:pPr marL="304165" marR="665480">
              <a:lnSpc>
                <a:spcPct val="100000"/>
              </a:lnSpc>
            </a:pP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2.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В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15" dirty="0">
                <a:solidFill>
                  <a:srgbClr val="001F5F"/>
                </a:solidFill>
                <a:latin typeface="Constantia"/>
                <a:cs typeface="Constantia"/>
              </a:rPr>
              <a:t>каждое</a:t>
            </a: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занятие</a:t>
            </a: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желательно включать упражнение</a:t>
            </a: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на </a:t>
            </a:r>
            <a:r>
              <a:rPr sz="2000" b="1" i="1" spc="-44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пространственную </a:t>
            </a: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и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 временную 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ориентацию,</a:t>
            </a:r>
            <a:endParaRPr sz="2000" dirty="0">
              <a:latin typeface="Constantia"/>
              <a:cs typeface="Constantia"/>
            </a:endParaRPr>
          </a:p>
          <a:p>
            <a:pPr marL="304165" marR="1475105">
              <a:lnSpc>
                <a:spcPct val="100000"/>
              </a:lnSpc>
            </a:pP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3 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Следует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увеличить</a:t>
            </a: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время на</a:t>
            </a: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выполнение</a:t>
            </a: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заданий.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30" dirty="0">
                <a:solidFill>
                  <a:srgbClr val="001F5F"/>
                </a:solidFill>
                <a:latin typeface="Constantia"/>
                <a:cs typeface="Constantia"/>
              </a:rPr>
              <a:t>КАТЕГОРИЧЕСКИ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ИСКЛЮЧИТЬ</a:t>
            </a:r>
            <a:r>
              <a:rPr sz="2000" b="1" i="1" spc="-4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10" dirty="0">
                <a:solidFill>
                  <a:srgbClr val="001F5F"/>
                </a:solidFill>
                <a:latin typeface="Constantia"/>
                <a:cs typeface="Constantia"/>
              </a:rPr>
              <a:t>ЗАДАНИЯ</a:t>
            </a: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 НА</a:t>
            </a:r>
            <a:r>
              <a:rPr sz="2000" b="1" i="1" spc="-3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15" dirty="0">
                <a:solidFill>
                  <a:srgbClr val="001F5F"/>
                </a:solidFill>
                <a:latin typeface="Constantia"/>
                <a:cs typeface="Constantia"/>
              </a:rPr>
              <a:t>ВРЕМЯ.</a:t>
            </a:r>
            <a:endParaRPr sz="2000" dirty="0">
              <a:latin typeface="Constantia"/>
              <a:cs typeface="Constantia"/>
            </a:endParaRPr>
          </a:p>
          <a:p>
            <a:pPr marL="304165" marR="5080">
              <a:lnSpc>
                <a:spcPct val="100000"/>
              </a:lnSpc>
              <a:buAutoNum type="arabicPeriod" startAt="4"/>
              <a:tabLst>
                <a:tab pos="568325" algn="l"/>
              </a:tabLst>
            </a:pPr>
            <a:r>
              <a:rPr sz="2000" b="1" i="1" spc="-15" dirty="0">
                <a:solidFill>
                  <a:srgbClr val="001F5F"/>
                </a:solidFill>
                <a:latin typeface="Constantia"/>
                <a:cs typeface="Constantia"/>
              </a:rPr>
              <a:t>Необходимо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 обращать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внимание на состояние эмоционально- </a:t>
            </a:r>
            <a:r>
              <a:rPr sz="2000" b="1" i="1" spc="-44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волевой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сферы 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ребенка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и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 учитывать </a:t>
            </a: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его во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время занятий.</a:t>
            </a:r>
            <a:endParaRPr sz="2000" dirty="0">
              <a:latin typeface="Constantia"/>
              <a:cs typeface="Constantia"/>
            </a:endParaRPr>
          </a:p>
          <a:p>
            <a:pPr marL="304165" marR="156210">
              <a:lnSpc>
                <a:spcPct val="100000"/>
              </a:lnSpc>
              <a:buAutoNum type="arabicPeriod" startAt="4"/>
              <a:tabLst>
                <a:tab pos="546735" algn="l"/>
              </a:tabLst>
            </a:pP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Для детей, имеющих тяжелые</a:t>
            </a: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нарушения</a:t>
            </a: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моторики 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рук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необходим</a:t>
            </a: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индивидуальный</a:t>
            </a:r>
            <a:r>
              <a:rPr sz="2000" b="1" i="1" spc="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подбор</a:t>
            </a:r>
            <a:r>
              <a:rPr sz="2000" b="1" i="1" spc="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заданий</a:t>
            </a: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 в</a:t>
            </a:r>
            <a:r>
              <a:rPr sz="2000" b="1" i="1" spc="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тестовой</a:t>
            </a:r>
            <a:r>
              <a:rPr sz="2000" b="1" i="1" spc="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форме, </a:t>
            </a:r>
            <a:r>
              <a:rPr sz="2000" b="1" i="1" spc="-44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позволяющий</a:t>
            </a: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 ребенку</a:t>
            </a:r>
            <a:r>
              <a:rPr sz="2000" b="1" i="1" spc="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не</a:t>
            </a:r>
            <a:r>
              <a:rPr sz="2000" b="1" i="1" spc="1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давать</a:t>
            </a:r>
            <a:r>
              <a:rPr sz="2000" b="1" i="1" spc="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развернутый</a:t>
            </a:r>
            <a:r>
              <a:rPr sz="2000" b="1" i="1" spc="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речевой</a:t>
            </a:r>
            <a:r>
              <a:rPr sz="2000" b="1" i="1" spc="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ответ.</a:t>
            </a:r>
            <a:endParaRPr sz="2000" dirty="0">
              <a:latin typeface="Constantia"/>
              <a:cs typeface="Constantia"/>
            </a:endParaRPr>
          </a:p>
          <a:p>
            <a:pPr marL="304165" marR="398780">
              <a:lnSpc>
                <a:spcPct val="100000"/>
              </a:lnSpc>
              <a:buAutoNum type="arabicPeriod" startAt="4"/>
              <a:tabLst>
                <a:tab pos="574675" algn="l"/>
              </a:tabLst>
            </a:pPr>
            <a:r>
              <a:rPr sz="2000" b="1" i="1" spc="-20" dirty="0">
                <a:solidFill>
                  <a:srgbClr val="001F5F"/>
                </a:solidFill>
                <a:latin typeface="Constantia"/>
                <a:cs typeface="Constantia"/>
              </a:rPr>
              <a:t>На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 занятии </a:t>
            </a:r>
            <a:r>
              <a:rPr sz="2000" b="1" i="1" spc="-15" dirty="0">
                <a:solidFill>
                  <a:srgbClr val="001F5F"/>
                </a:solidFill>
                <a:latin typeface="Constantia"/>
                <a:cs typeface="Constantia"/>
              </a:rPr>
              <a:t>требуется</a:t>
            </a: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особый речевой режим:</a:t>
            </a: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четкая,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 разборчивая речь</a:t>
            </a: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без</a:t>
            </a: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резкого</a:t>
            </a:r>
            <a:r>
              <a:rPr sz="2000" b="1" i="1" spc="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повышения</a:t>
            </a: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голоса,</a:t>
            </a: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необходимое </a:t>
            </a:r>
            <a:r>
              <a:rPr sz="2000" b="1" i="1" spc="-44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число</a:t>
            </a: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повторений, подчеркнутое</a:t>
            </a: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артикулирование.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15" dirty="0">
                <a:solidFill>
                  <a:srgbClr val="001F5F"/>
                </a:solidFill>
                <a:latin typeface="Constantia"/>
                <a:cs typeface="Constantia"/>
              </a:rPr>
              <a:t>7.Контроль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за слюнотечением.</a:t>
            </a:r>
            <a:endParaRPr sz="2000" dirty="0">
              <a:latin typeface="Constantia"/>
              <a:cs typeface="Constantia"/>
            </a:endParaRPr>
          </a:p>
          <a:p>
            <a:pPr marL="335915">
              <a:lnSpc>
                <a:spcPts val="1939"/>
              </a:lnSpc>
            </a:pP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8.Обучение</a:t>
            </a: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работе</a:t>
            </a:r>
            <a:r>
              <a:rPr sz="2000" b="1" i="1" spc="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на</a:t>
            </a: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различных</a:t>
            </a: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гаджетах.</a:t>
            </a:r>
            <a:endParaRPr sz="2000" dirty="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340"/>
              </a:spcBef>
            </a:pPr>
            <a:r>
              <a:rPr sz="1800" spc="-5" dirty="0">
                <a:latin typeface="Microsoft Sans Serif"/>
                <a:cs typeface="Microsoft Sans Serif"/>
              </a:rPr>
              <a:t>15</a:t>
            </a:r>
            <a:endParaRPr sz="18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0890" y="733717"/>
            <a:ext cx="7379334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Особенности</a:t>
            </a:r>
            <a:r>
              <a:rPr sz="3200" spc="-15" dirty="0"/>
              <a:t> </a:t>
            </a:r>
            <a:r>
              <a:rPr sz="3200" spc="-5" dirty="0"/>
              <a:t>развития</a:t>
            </a:r>
            <a:r>
              <a:rPr sz="3200" spc="-15" dirty="0"/>
              <a:t> </a:t>
            </a:r>
            <a:r>
              <a:rPr sz="3200" spc="-5" dirty="0"/>
              <a:t>детей</a:t>
            </a:r>
            <a:r>
              <a:rPr sz="3200" spc="-10" dirty="0"/>
              <a:t> </a:t>
            </a:r>
            <a:r>
              <a:rPr sz="3200" dirty="0"/>
              <a:t>с</a:t>
            </a:r>
            <a:r>
              <a:rPr sz="3200" spc="-15" dirty="0"/>
              <a:t> </a:t>
            </a:r>
            <a:r>
              <a:rPr sz="3200" spc="-120" dirty="0"/>
              <a:t>РАС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539115" y="1431188"/>
            <a:ext cx="7631430" cy="4839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00710" marR="1114425" indent="-274320">
              <a:lnSpc>
                <a:spcPct val="100000"/>
              </a:lnSpc>
              <a:spcBef>
                <a:spcPts val="105"/>
              </a:spcBef>
              <a:tabLst>
                <a:tab pos="600710" algn="l"/>
              </a:tabLst>
            </a:pPr>
            <a:r>
              <a:rPr sz="1700" i="1" spc="-170" dirty="0">
                <a:solidFill>
                  <a:srgbClr val="AA2B1E"/>
                </a:solidFill>
                <a:latin typeface="Trebuchet MS"/>
                <a:cs typeface="Trebuchet MS"/>
              </a:rPr>
              <a:t>O	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невозможность организовать 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полноценную </a:t>
            </a: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и </a:t>
            </a:r>
            <a:r>
              <a:rPr sz="2000" b="1" i="1" spc="-44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адекватную</a:t>
            </a:r>
            <a:r>
              <a:rPr sz="2000" b="1" i="1" spc="-1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коммуникацию </a:t>
            </a: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с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15" dirty="0">
                <a:solidFill>
                  <a:srgbClr val="001F5F"/>
                </a:solidFill>
                <a:latin typeface="Constantia"/>
                <a:cs typeface="Constantia"/>
              </a:rPr>
              <a:t>окружающими</a:t>
            </a:r>
            <a:endParaRPr sz="2000" dirty="0">
              <a:latin typeface="Constantia"/>
              <a:cs typeface="Constantia"/>
            </a:endParaRPr>
          </a:p>
          <a:p>
            <a:pPr marL="326390">
              <a:lnSpc>
                <a:spcPct val="100000"/>
              </a:lnSpc>
              <a:spcBef>
                <a:spcPts val="480"/>
              </a:spcBef>
              <a:tabLst>
                <a:tab pos="600710" algn="l"/>
              </a:tabLst>
            </a:pPr>
            <a:r>
              <a:rPr sz="1700" i="1" spc="-170" dirty="0">
                <a:solidFill>
                  <a:srgbClr val="AA2B1E"/>
                </a:solidFill>
                <a:latin typeface="Trebuchet MS"/>
                <a:cs typeface="Trebuchet MS"/>
              </a:rPr>
              <a:t>O	</a:t>
            </a: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Отсутствие</a:t>
            </a:r>
            <a:r>
              <a:rPr sz="2000" b="1" i="1" spc="-1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речи</a:t>
            </a:r>
            <a:r>
              <a:rPr sz="2000" b="1" i="1" spc="-2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,</a:t>
            </a:r>
            <a:r>
              <a:rPr sz="2000" b="1" i="1" spc="-1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эхолалия;</a:t>
            </a:r>
            <a:endParaRPr sz="2000" dirty="0">
              <a:latin typeface="Constantia"/>
              <a:cs typeface="Constantia"/>
            </a:endParaRPr>
          </a:p>
          <a:p>
            <a:pPr marL="600710" marR="57785" indent="-274320">
              <a:lnSpc>
                <a:spcPct val="100000"/>
              </a:lnSpc>
              <a:spcBef>
                <a:spcPts val="480"/>
              </a:spcBef>
              <a:tabLst>
                <a:tab pos="600710" algn="l"/>
              </a:tabLst>
            </a:pPr>
            <a:r>
              <a:rPr sz="1700" i="1" spc="-170" dirty="0">
                <a:solidFill>
                  <a:srgbClr val="AA2B1E"/>
                </a:solidFill>
                <a:latin typeface="Trebuchet MS"/>
                <a:cs typeface="Trebuchet MS"/>
              </a:rPr>
              <a:t>O	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Недостаточное</a:t>
            </a:r>
            <a:r>
              <a:rPr sz="2000" b="1" i="1" spc="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осознания</a:t>
            </a:r>
            <a:r>
              <a:rPr sz="2000" b="1" i="1" spc="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существования</a:t>
            </a:r>
            <a:r>
              <a:rPr sz="2000" b="1" i="1" spc="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15" dirty="0">
                <a:solidFill>
                  <a:srgbClr val="001F5F"/>
                </a:solidFill>
                <a:latin typeface="Constantia"/>
                <a:cs typeface="Constantia"/>
              </a:rPr>
              <a:t>других</a:t>
            </a:r>
            <a:r>
              <a:rPr sz="2000" b="1" i="1" spc="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и их </a:t>
            </a:r>
            <a:r>
              <a:rPr sz="2000" b="1" i="1" spc="-44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чувств;</a:t>
            </a:r>
            <a:endParaRPr sz="2000" dirty="0">
              <a:latin typeface="Constantia"/>
              <a:cs typeface="Constantia"/>
            </a:endParaRPr>
          </a:p>
          <a:p>
            <a:pPr marL="326390">
              <a:lnSpc>
                <a:spcPct val="100000"/>
              </a:lnSpc>
              <a:spcBef>
                <a:spcPts val="480"/>
              </a:spcBef>
              <a:tabLst>
                <a:tab pos="600710" algn="l"/>
              </a:tabLst>
            </a:pPr>
            <a:r>
              <a:rPr sz="1700" i="1" spc="-170" dirty="0">
                <a:solidFill>
                  <a:srgbClr val="AA2B1E"/>
                </a:solidFill>
                <a:latin typeface="Trebuchet MS"/>
                <a:cs typeface="Trebuchet MS"/>
              </a:rPr>
              <a:t>O	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Стереотипные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 движения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тела;</a:t>
            </a:r>
            <a:endParaRPr sz="2000" dirty="0">
              <a:latin typeface="Constantia"/>
              <a:cs typeface="Constantia"/>
            </a:endParaRPr>
          </a:p>
          <a:p>
            <a:pPr marL="600710" marR="5080" indent="-274320">
              <a:lnSpc>
                <a:spcPct val="100000"/>
              </a:lnSpc>
              <a:spcBef>
                <a:spcPts val="480"/>
              </a:spcBef>
              <a:tabLst>
                <a:tab pos="600710" algn="l"/>
              </a:tabLst>
            </a:pPr>
            <a:r>
              <a:rPr sz="1700" i="1" spc="-170" dirty="0">
                <a:solidFill>
                  <a:srgbClr val="AA2B1E"/>
                </a:solidFill>
                <a:latin typeface="Trebuchet MS"/>
                <a:cs typeface="Trebuchet MS"/>
              </a:rPr>
              <a:t>O	</a:t>
            </a:r>
            <a:r>
              <a:rPr sz="2000" b="1" i="1" spc="-20" dirty="0">
                <a:solidFill>
                  <a:srgbClr val="001F5F"/>
                </a:solidFill>
                <a:latin typeface="Constantia"/>
                <a:cs typeface="Constantia"/>
              </a:rPr>
              <a:t>Упорное</a:t>
            </a: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,зачастую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 не</a:t>
            </a: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функциональное</a:t>
            </a: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 ,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 занятия </a:t>
            </a: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с </a:t>
            </a:r>
            <a:r>
              <a:rPr sz="2000" b="1" i="1" spc="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объектами( 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обнюхивание,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ощупывание, облизывание </a:t>
            </a: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и </a:t>
            </a:r>
            <a:r>
              <a:rPr sz="2000" b="1" i="1" spc="-44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20" dirty="0">
                <a:solidFill>
                  <a:srgbClr val="001F5F"/>
                </a:solidFill>
                <a:latin typeface="Constantia"/>
                <a:cs typeface="Constantia"/>
              </a:rPr>
              <a:t>т.д.)</a:t>
            </a:r>
            <a:endParaRPr sz="2000" dirty="0">
              <a:latin typeface="Constantia"/>
              <a:cs typeface="Constantia"/>
            </a:endParaRPr>
          </a:p>
          <a:p>
            <a:pPr marL="600710" marR="542290" indent="-274320">
              <a:lnSpc>
                <a:spcPct val="100000"/>
              </a:lnSpc>
              <a:spcBef>
                <a:spcPts val="480"/>
              </a:spcBef>
              <a:tabLst>
                <a:tab pos="600710" algn="l"/>
              </a:tabLst>
            </a:pPr>
            <a:r>
              <a:rPr sz="1700" i="1" spc="-170" dirty="0">
                <a:solidFill>
                  <a:srgbClr val="AA2B1E"/>
                </a:solidFill>
                <a:latin typeface="Trebuchet MS"/>
                <a:cs typeface="Trebuchet MS"/>
              </a:rPr>
              <a:t>O	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Негативно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относится </a:t>
            </a: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к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изменениям </a:t>
            </a: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в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жизненном </a:t>
            </a:r>
            <a:r>
              <a:rPr sz="2000" b="1" i="1" spc="-44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укладе;</a:t>
            </a:r>
            <a:endParaRPr sz="2000" dirty="0">
              <a:latin typeface="Constantia"/>
              <a:cs typeface="Constantia"/>
            </a:endParaRPr>
          </a:p>
          <a:p>
            <a:pPr marL="600710" marR="1164590" indent="-274320">
              <a:lnSpc>
                <a:spcPct val="100000"/>
              </a:lnSpc>
              <a:spcBef>
                <a:spcPts val="480"/>
              </a:spcBef>
              <a:tabLst>
                <a:tab pos="600710" algn="l"/>
              </a:tabLst>
            </a:pPr>
            <a:r>
              <a:rPr sz="1700" i="1" spc="-170" dirty="0">
                <a:solidFill>
                  <a:srgbClr val="AA2B1E"/>
                </a:solidFill>
                <a:latin typeface="Trebuchet MS"/>
                <a:cs typeface="Trebuchet MS"/>
              </a:rPr>
              <a:t>O	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Нарушение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мыслительных операций, память </a:t>
            </a:r>
            <a:r>
              <a:rPr sz="2000" b="1" i="1" spc="-44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механическая</a:t>
            </a:r>
            <a:endParaRPr sz="2000" dirty="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660"/>
              </a:spcBef>
            </a:pPr>
            <a:r>
              <a:rPr sz="1800" spc="-5" dirty="0">
                <a:latin typeface="Microsoft Sans Serif"/>
                <a:cs typeface="Microsoft Sans Serif"/>
              </a:rPr>
              <a:t>18</a:t>
            </a:r>
            <a:endParaRPr sz="18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15035" marR="5080" indent="-127635">
              <a:lnSpc>
                <a:spcPct val="100000"/>
              </a:lnSpc>
              <a:spcBef>
                <a:spcPts val="105"/>
              </a:spcBef>
            </a:pPr>
            <a:r>
              <a:rPr sz="3200" spc="-20" dirty="0"/>
              <a:t>Рекомендации </a:t>
            </a:r>
            <a:r>
              <a:rPr sz="3200" spc="-5" dirty="0"/>
              <a:t>педагогам при </a:t>
            </a:r>
            <a:r>
              <a:rPr sz="3200" spc="-720" dirty="0"/>
              <a:t> </a:t>
            </a:r>
            <a:r>
              <a:rPr sz="3200" spc="-5" dirty="0"/>
              <a:t>работе</a:t>
            </a:r>
            <a:r>
              <a:rPr sz="3200" spc="-15" dirty="0"/>
              <a:t> </a:t>
            </a:r>
            <a:r>
              <a:rPr sz="3200" dirty="0"/>
              <a:t>с</a:t>
            </a:r>
            <a:r>
              <a:rPr sz="3200" spc="-10" dirty="0"/>
              <a:t> ребенком </a:t>
            </a:r>
            <a:r>
              <a:rPr sz="3200" spc="-90" dirty="0"/>
              <a:t>РАС,</a:t>
            </a:r>
            <a:r>
              <a:rPr sz="3200" spc="-10" dirty="0"/>
              <a:t> </a:t>
            </a:r>
            <a:r>
              <a:rPr sz="3200" spc="-90" dirty="0"/>
              <a:t>РДА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837628" y="1862175"/>
            <a:ext cx="7446645" cy="337820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438150">
              <a:lnSpc>
                <a:spcPct val="110000"/>
              </a:lnSpc>
              <a:spcBef>
                <a:spcPts val="335"/>
              </a:spcBef>
              <a:tabLst>
                <a:tab pos="286385" algn="l"/>
              </a:tabLst>
            </a:pPr>
            <a:r>
              <a:rPr sz="1700" i="1" spc="-170" dirty="0">
                <a:solidFill>
                  <a:srgbClr val="AA2B1E"/>
                </a:solidFill>
                <a:latin typeface="Trebuchet MS"/>
                <a:cs typeface="Trebuchet MS"/>
              </a:rPr>
              <a:t>O	</a:t>
            </a:r>
            <a:r>
              <a:rPr sz="2000" b="1" spc="-15" dirty="0">
                <a:solidFill>
                  <a:srgbClr val="001F5F"/>
                </a:solidFill>
                <a:latin typeface="Constantia"/>
                <a:cs typeface="Constantia"/>
              </a:rPr>
              <a:t>подбирать </a:t>
            </a:r>
            <a:r>
              <a:rPr sz="2000" b="1" spc="-20" dirty="0">
                <a:solidFill>
                  <a:srgbClr val="001F5F"/>
                </a:solidFill>
                <a:latin typeface="Constantia"/>
                <a:cs typeface="Constantia"/>
              </a:rPr>
              <a:t>(создавать) </a:t>
            </a:r>
            <a:r>
              <a:rPr sz="2000" b="1" spc="-25" dirty="0">
                <a:solidFill>
                  <a:srgbClr val="001F5F"/>
                </a:solidFill>
                <a:latin typeface="Constantia"/>
                <a:cs typeface="Constantia"/>
              </a:rPr>
              <a:t>наглядные </a:t>
            </a:r>
            <a:r>
              <a:rPr sz="2000" b="1" spc="-15" dirty="0">
                <a:solidFill>
                  <a:srgbClr val="001F5F"/>
                </a:solidFill>
                <a:latin typeface="Constantia"/>
                <a:cs typeface="Constantia"/>
              </a:rPr>
              <a:t>материалы, </a:t>
            </a:r>
            <a:r>
              <a:rPr sz="2000" b="1" spc="-10" dirty="0">
                <a:solidFill>
                  <a:srgbClr val="001F5F"/>
                </a:solidFill>
                <a:latin typeface="Constantia"/>
                <a:cs typeface="Constantia"/>
              </a:rPr>
              <a:t> представленные</a:t>
            </a:r>
            <a:r>
              <a:rPr sz="2000" b="1" spc="-9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onstantia"/>
                <a:cs typeface="Constantia"/>
              </a:rPr>
              <a:t>на</a:t>
            </a:r>
            <a:r>
              <a:rPr sz="2000" b="1" spc="-10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Constantia"/>
                <a:cs typeface="Constantia"/>
              </a:rPr>
              <a:t>слуховой,</a:t>
            </a:r>
            <a:r>
              <a:rPr sz="2000" b="1" spc="-4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onstantia"/>
                <a:cs typeface="Constantia"/>
              </a:rPr>
              <a:t>зрительной</a:t>
            </a:r>
            <a:r>
              <a:rPr sz="2000" b="1" spc="-5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onstantia"/>
                <a:cs typeface="Constantia"/>
              </a:rPr>
              <a:t>и</a:t>
            </a:r>
            <a:r>
              <a:rPr sz="2000" b="1" spc="-9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onstantia"/>
                <a:cs typeface="Constantia"/>
              </a:rPr>
              <a:t>тактильной </a:t>
            </a:r>
            <a:r>
              <a:rPr sz="2000" b="1" spc="-46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onstantia"/>
                <a:cs typeface="Constantia"/>
              </a:rPr>
              <a:t>основе</a:t>
            </a:r>
            <a:r>
              <a:rPr sz="2000" b="1" spc="-6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Constantia"/>
                <a:cs typeface="Constantia"/>
              </a:rPr>
              <a:t>(услышать,</a:t>
            </a:r>
            <a:r>
              <a:rPr sz="2000" b="1" spc="-6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onstantia"/>
                <a:cs typeface="Constantia"/>
              </a:rPr>
              <a:t>увидеть,</a:t>
            </a:r>
            <a:r>
              <a:rPr sz="2000" b="1" spc="-4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onstantia"/>
                <a:cs typeface="Constantia"/>
              </a:rPr>
              <a:t>написать).</a:t>
            </a:r>
            <a:endParaRPr sz="2000" dirty="0">
              <a:latin typeface="Constantia"/>
              <a:cs typeface="Constantia"/>
            </a:endParaRPr>
          </a:p>
          <a:p>
            <a:pPr marL="287020" marR="5080" indent="-274320">
              <a:lnSpc>
                <a:spcPct val="100000"/>
              </a:lnSpc>
              <a:spcBef>
                <a:spcPts val="484"/>
              </a:spcBef>
              <a:tabLst>
                <a:tab pos="286385" algn="l"/>
              </a:tabLst>
            </a:pPr>
            <a:r>
              <a:rPr sz="1700" i="1" spc="-170" dirty="0">
                <a:solidFill>
                  <a:srgbClr val="AA2B1E"/>
                </a:solidFill>
                <a:latin typeface="Trebuchet MS"/>
                <a:cs typeface="Trebuchet MS"/>
              </a:rPr>
              <a:t>O	</a:t>
            </a:r>
            <a:r>
              <a:rPr sz="2000" b="1" spc="-40" dirty="0">
                <a:solidFill>
                  <a:srgbClr val="001F5F"/>
                </a:solidFill>
                <a:latin typeface="Constantia"/>
                <a:cs typeface="Constantia"/>
              </a:rPr>
              <a:t>П</a:t>
            </a:r>
            <a:r>
              <a:rPr sz="2000" b="1" spc="-5" dirty="0">
                <a:solidFill>
                  <a:srgbClr val="001F5F"/>
                </a:solidFill>
                <a:latin typeface="Constantia"/>
                <a:cs typeface="Constantia"/>
              </a:rPr>
              <a:t>ре</a:t>
            </a:r>
            <a:r>
              <a:rPr sz="2000" b="1" spc="-25" dirty="0">
                <a:solidFill>
                  <a:srgbClr val="001F5F"/>
                </a:solidFill>
                <a:latin typeface="Constantia"/>
                <a:cs typeface="Constantia"/>
              </a:rPr>
              <a:t>д</a:t>
            </a:r>
            <a:r>
              <a:rPr sz="2000" b="1" spc="-10" dirty="0">
                <a:solidFill>
                  <a:srgbClr val="001F5F"/>
                </a:solidFill>
                <a:latin typeface="Constantia"/>
                <a:cs typeface="Constantia"/>
              </a:rPr>
              <a:t>о</a:t>
            </a:r>
            <a:r>
              <a:rPr sz="2000" b="1" spc="-5" dirty="0">
                <a:solidFill>
                  <a:srgbClr val="001F5F"/>
                </a:solidFill>
                <a:latin typeface="Constantia"/>
                <a:cs typeface="Constantia"/>
              </a:rPr>
              <a:t>твра</a:t>
            </a:r>
            <a:r>
              <a:rPr sz="2000" b="1" spc="-30" dirty="0">
                <a:solidFill>
                  <a:srgbClr val="001F5F"/>
                </a:solidFill>
                <a:latin typeface="Constantia"/>
                <a:cs typeface="Constantia"/>
              </a:rPr>
              <a:t>щ</a:t>
            </a:r>
            <a:r>
              <a:rPr sz="2000" b="1" spc="-5" dirty="0">
                <a:solidFill>
                  <a:srgbClr val="001F5F"/>
                </a:solidFill>
                <a:latin typeface="Constantia"/>
                <a:cs typeface="Constantia"/>
              </a:rPr>
              <a:t>ени</a:t>
            </a:r>
            <a:r>
              <a:rPr sz="2000" b="1" dirty="0">
                <a:solidFill>
                  <a:srgbClr val="001F5F"/>
                </a:solidFill>
                <a:latin typeface="Constantia"/>
                <a:cs typeface="Constantia"/>
              </a:rPr>
              <a:t>е</a:t>
            </a:r>
            <a:r>
              <a:rPr sz="2000" b="1" spc="-5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onstantia"/>
                <a:cs typeface="Constantia"/>
              </a:rPr>
              <a:t>нас</a:t>
            </a:r>
            <a:r>
              <a:rPr sz="2000" b="1" spc="35" dirty="0">
                <a:solidFill>
                  <a:srgbClr val="001F5F"/>
                </a:solidFill>
                <a:latin typeface="Constantia"/>
                <a:cs typeface="Constantia"/>
              </a:rPr>
              <a:t>т</a:t>
            </a:r>
            <a:r>
              <a:rPr sz="2000" b="1" spc="-5" dirty="0">
                <a:solidFill>
                  <a:srgbClr val="001F5F"/>
                </a:solidFill>
                <a:latin typeface="Constantia"/>
                <a:cs typeface="Constantia"/>
              </a:rPr>
              <a:t>уп</a:t>
            </a:r>
            <a:r>
              <a:rPr sz="2000" b="1" spc="-10" dirty="0">
                <a:solidFill>
                  <a:srgbClr val="001F5F"/>
                </a:solidFill>
                <a:latin typeface="Constantia"/>
                <a:cs typeface="Constantia"/>
              </a:rPr>
              <a:t>л</a:t>
            </a:r>
            <a:r>
              <a:rPr sz="2000" b="1" spc="-5" dirty="0">
                <a:solidFill>
                  <a:srgbClr val="001F5F"/>
                </a:solidFill>
                <a:latin typeface="Constantia"/>
                <a:cs typeface="Constantia"/>
              </a:rPr>
              <a:t>ени</a:t>
            </a:r>
            <a:r>
              <a:rPr sz="2000" b="1" dirty="0">
                <a:solidFill>
                  <a:srgbClr val="001F5F"/>
                </a:solidFill>
                <a:latin typeface="Constantia"/>
                <a:cs typeface="Constantia"/>
              </a:rPr>
              <a:t>я</a:t>
            </a:r>
            <a:r>
              <a:rPr sz="2000" b="1" spc="-10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spc="10" dirty="0">
                <a:solidFill>
                  <a:srgbClr val="001F5F"/>
                </a:solidFill>
                <a:latin typeface="Constantia"/>
                <a:cs typeface="Constantia"/>
              </a:rPr>
              <a:t>у</a:t>
            </a:r>
            <a:r>
              <a:rPr sz="2000" b="1" spc="-30" dirty="0">
                <a:solidFill>
                  <a:srgbClr val="001F5F"/>
                </a:solidFill>
                <a:latin typeface="Constantia"/>
                <a:cs typeface="Constantia"/>
              </a:rPr>
              <a:t>т</a:t>
            </a:r>
            <a:r>
              <a:rPr sz="2000" b="1" spc="-10" dirty="0">
                <a:solidFill>
                  <a:srgbClr val="001F5F"/>
                </a:solidFill>
                <a:latin typeface="Constantia"/>
                <a:cs typeface="Constantia"/>
              </a:rPr>
              <a:t>омл</a:t>
            </a:r>
            <a:r>
              <a:rPr sz="2000" b="1" spc="-5" dirty="0">
                <a:solidFill>
                  <a:srgbClr val="001F5F"/>
                </a:solidFill>
                <a:latin typeface="Constantia"/>
                <a:cs typeface="Constantia"/>
              </a:rPr>
              <a:t>ения</a:t>
            </a:r>
            <a:r>
              <a:rPr sz="2000" b="1" dirty="0">
                <a:solidFill>
                  <a:srgbClr val="001F5F"/>
                </a:solidFill>
                <a:latin typeface="Constantia"/>
                <a:cs typeface="Constantia"/>
              </a:rPr>
              <a:t>,</a:t>
            </a:r>
            <a:r>
              <a:rPr sz="2000" b="1" spc="-4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onstantia"/>
                <a:cs typeface="Constantia"/>
              </a:rPr>
              <a:t>исп</a:t>
            </a:r>
            <a:r>
              <a:rPr sz="2000" b="1" spc="-100" dirty="0">
                <a:solidFill>
                  <a:srgbClr val="001F5F"/>
                </a:solidFill>
                <a:latin typeface="Constantia"/>
                <a:cs typeface="Constantia"/>
              </a:rPr>
              <a:t>о</a:t>
            </a:r>
            <a:r>
              <a:rPr sz="2000" b="1" spc="-10" dirty="0">
                <a:solidFill>
                  <a:srgbClr val="001F5F"/>
                </a:solidFill>
                <a:latin typeface="Constantia"/>
                <a:cs typeface="Constantia"/>
              </a:rPr>
              <a:t>л</a:t>
            </a:r>
            <a:r>
              <a:rPr sz="2000" b="1" spc="-40" dirty="0">
                <a:solidFill>
                  <a:srgbClr val="001F5F"/>
                </a:solidFill>
                <a:latin typeface="Constantia"/>
                <a:cs typeface="Constantia"/>
              </a:rPr>
              <a:t>ь</a:t>
            </a:r>
            <a:r>
              <a:rPr sz="2000" b="1" spc="-20" dirty="0">
                <a:solidFill>
                  <a:srgbClr val="001F5F"/>
                </a:solidFill>
                <a:latin typeface="Constantia"/>
                <a:cs typeface="Constantia"/>
              </a:rPr>
              <a:t>з</a:t>
            </a:r>
            <a:r>
              <a:rPr sz="2000" b="1" spc="-65" dirty="0">
                <a:solidFill>
                  <a:srgbClr val="001F5F"/>
                </a:solidFill>
                <a:latin typeface="Constantia"/>
                <a:cs typeface="Constantia"/>
              </a:rPr>
              <a:t>у</a:t>
            </a:r>
            <a:r>
              <a:rPr sz="2000" b="1" dirty="0">
                <a:solidFill>
                  <a:srgbClr val="001F5F"/>
                </a:solidFill>
                <a:latin typeface="Constantia"/>
                <a:cs typeface="Constantia"/>
              </a:rPr>
              <a:t>я</a:t>
            </a:r>
            <a:r>
              <a:rPr sz="2000" b="1" spc="-11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onstantia"/>
                <a:cs typeface="Constantia"/>
              </a:rPr>
              <a:t>д</a:t>
            </a:r>
            <a:r>
              <a:rPr sz="2000" b="1" spc="-10" dirty="0">
                <a:solidFill>
                  <a:srgbClr val="001F5F"/>
                </a:solidFill>
                <a:latin typeface="Constantia"/>
                <a:cs typeface="Constantia"/>
              </a:rPr>
              <a:t>л</a:t>
            </a:r>
            <a:r>
              <a:rPr sz="2000" b="1" dirty="0">
                <a:solidFill>
                  <a:srgbClr val="001F5F"/>
                </a:solidFill>
                <a:latin typeface="Constantia"/>
                <a:cs typeface="Constantia"/>
              </a:rPr>
              <a:t>я  </a:t>
            </a:r>
            <a:r>
              <a:rPr sz="2000" b="1" spc="-20" dirty="0">
                <a:solidFill>
                  <a:srgbClr val="001F5F"/>
                </a:solidFill>
                <a:latin typeface="Constantia"/>
                <a:cs typeface="Constantia"/>
              </a:rPr>
              <a:t>этого</a:t>
            </a:r>
            <a:r>
              <a:rPr sz="2000" b="1" spc="-9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onstantia"/>
                <a:cs typeface="Constantia"/>
              </a:rPr>
              <a:t>разнообразные</a:t>
            </a:r>
            <a:r>
              <a:rPr sz="2000" b="1" spc="-10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onstantia"/>
                <a:cs typeface="Constantia"/>
              </a:rPr>
              <a:t>средства</a:t>
            </a:r>
            <a:endParaRPr sz="2000" dirty="0">
              <a:latin typeface="Constantia"/>
              <a:cs typeface="Constantia"/>
            </a:endParaRPr>
          </a:p>
          <a:p>
            <a:pPr marL="287020" marR="338455" indent="-274320">
              <a:lnSpc>
                <a:spcPct val="100000"/>
              </a:lnSpc>
              <a:spcBef>
                <a:spcPts val="475"/>
              </a:spcBef>
              <a:tabLst>
                <a:tab pos="286385" algn="l"/>
              </a:tabLst>
            </a:pPr>
            <a:r>
              <a:rPr sz="1700" i="1" spc="-170" dirty="0">
                <a:solidFill>
                  <a:srgbClr val="AA2B1E"/>
                </a:solidFill>
                <a:latin typeface="Trebuchet MS"/>
                <a:cs typeface="Trebuchet MS"/>
              </a:rPr>
              <a:t>O	</a:t>
            </a:r>
            <a:r>
              <a:rPr sz="2000" b="1" spc="-5" dirty="0">
                <a:solidFill>
                  <a:srgbClr val="001F5F"/>
                </a:solidFill>
                <a:latin typeface="Constantia"/>
                <a:cs typeface="Constantia"/>
              </a:rPr>
              <a:t>внимание</a:t>
            </a:r>
            <a:r>
              <a:rPr sz="2000" b="1" spc="-114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onstantia"/>
                <a:cs typeface="Constantia"/>
              </a:rPr>
              <a:t>учащихся</a:t>
            </a:r>
            <a:r>
              <a:rPr sz="2000" b="1" spc="-7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Constantia"/>
                <a:cs typeface="Constantia"/>
              </a:rPr>
              <a:t>больше</a:t>
            </a:r>
            <a:r>
              <a:rPr sz="2000" b="1" spc="-8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onstantia"/>
                <a:cs typeface="Constantia"/>
              </a:rPr>
              <a:t>привлекают</a:t>
            </a:r>
            <a:r>
              <a:rPr sz="2000" b="1" spc="-10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onstantia"/>
                <a:cs typeface="Constantia"/>
              </a:rPr>
              <a:t>те</a:t>
            </a:r>
            <a:r>
              <a:rPr sz="2000" b="1" spc="-5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spc="-25" dirty="0">
                <a:solidFill>
                  <a:srgbClr val="001F5F"/>
                </a:solidFill>
                <a:latin typeface="Constantia"/>
                <a:cs typeface="Constantia"/>
              </a:rPr>
              <a:t>наглядные </a:t>
            </a:r>
            <a:r>
              <a:rPr sz="2000" b="1" spc="-459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Constantia"/>
                <a:cs typeface="Constantia"/>
              </a:rPr>
              <a:t>материалы, </a:t>
            </a:r>
            <a:r>
              <a:rPr sz="2000" b="1" dirty="0">
                <a:solidFill>
                  <a:srgbClr val="001F5F"/>
                </a:solidFill>
                <a:latin typeface="Constantia"/>
                <a:cs typeface="Constantia"/>
              </a:rPr>
              <a:t>в </a:t>
            </a:r>
            <a:r>
              <a:rPr sz="2000" b="1" spc="-20" dirty="0">
                <a:solidFill>
                  <a:srgbClr val="001F5F"/>
                </a:solidFill>
                <a:latin typeface="Constantia"/>
                <a:cs typeface="Constantia"/>
              </a:rPr>
              <a:t>создании </a:t>
            </a:r>
            <a:r>
              <a:rPr sz="2000" b="1" spc="-15" dirty="0">
                <a:solidFill>
                  <a:srgbClr val="001F5F"/>
                </a:solidFill>
                <a:latin typeface="Constantia"/>
                <a:cs typeface="Constantia"/>
              </a:rPr>
              <a:t>которых </a:t>
            </a:r>
            <a:r>
              <a:rPr sz="2000" b="1" spc="-5" dirty="0">
                <a:solidFill>
                  <a:srgbClr val="001F5F"/>
                </a:solidFill>
                <a:latin typeface="Constantia"/>
                <a:cs typeface="Constantia"/>
              </a:rPr>
              <a:t>они сами принимали </a:t>
            </a:r>
            <a:r>
              <a:rPr sz="2000" b="1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onstantia"/>
                <a:cs typeface="Constantia"/>
              </a:rPr>
              <a:t>участие.</a:t>
            </a:r>
            <a:endParaRPr sz="2000" dirty="0">
              <a:latin typeface="Constantia"/>
              <a:cs typeface="Constantia"/>
            </a:endParaRPr>
          </a:p>
          <a:p>
            <a:pPr marL="287020" marR="760095" indent="-274320">
              <a:lnSpc>
                <a:spcPct val="100000"/>
              </a:lnSpc>
              <a:spcBef>
                <a:spcPts val="480"/>
              </a:spcBef>
              <a:tabLst>
                <a:tab pos="286385" algn="l"/>
              </a:tabLst>
            </a:pPr>
            <a:r>
              <a:rPr sz="1700" i="1" spc="-170" dirty="0">
                <a:solidFill>
                  <a:srgbClr val="AA2B1E"/>
                </a:solidFill>
                <a:latin typeface="Trebuchet MS"/>
                <a:cs typeface="Trebuchet MS"/>
              </a:rPr>
              <a:t>O	</a:t>
            </a:r>
            <a:r>
              <a:rPr sz="2000" b="1" spc="-5" dirty="0">
                <a:solidFill>
                  <a:srgbClr val="001F5F"/>
                </a:solidFill>
                <a:latin typeface="Constantia"/>
                <a:cs typeface="Constantia"/>
              </a:rPr>
              <a:t>ре</a:t>
            </a:r>
            <a:r>
              <a:rPr sz="2000" b="1" spc="-55" dirty="0">
                <a:solidFill>
                  <a:srgbClr val="001F5F"/>
                </a:solidFill>
                <a:latin typeface="Constantia"/>
                <a:cs typeface="Constantia"/>
              </a:rPr>
              <a:t>к</a:t>
            </a:r>
            <a:r>
              <a:rPr sz="2000" b="1" spc="-10" dirty="0">
                <a:solidFill>
                  <a:srgbClr val="001F5F"/>
                </a:solidFill>
                <a:latin typeface="Constantia"/>
                <a:cs typeface="Constantia"/>
              </a:rPr>
              <a:t>ом</a:t>
            </a:r>
            <a:r>
              <a:rPr sz="2000" b="1" spc="-5" dirty="0">
                <a:solidFill>
                  <a:srgbClr val="001F5F"/>
                </a:solidFill>
                <a:latin typeface="Constantia"/>
                <a:cs typeface="Constantia"/>
              </a:rPr>
              <a:t>енд</a:t>
            </a:r>
            <a:r>
              <a:rPr sz="2000" b="1" spc="-55" dirty="0">
                <a:solidFill>
                  <a:srgbClr val="001F5F"/>
                </a:solidFill>
                <a:latin typeface="Constantia"/>
                <a:cs typeface="Constantia"/>
              </a:rPr>
              <a:t>у</a:t>
            </a:r>
            <a:r>
              <a:rPr sz="2000" b="1" spc="-5" dirty="0">
                <a:solidFill>
                  <a:srgbClr val="001F5F"/>
                </a:solidFill>
                <a:latin typeface="Constantia"/>
                <a:cs typeface="Constantia"/>
              </a:rPr>
              <a:t>е</a:t>
            </a:r>
            <a:r>
              <a:rPr sz="2000" b="1" spc="-30" dirty="0">
                <a:solidFill>
                  <a:srgbClr val="001F5F"/>
                </a:solidFill>
                <a:latin typeface="Constantia"/>
                <a:cs typeface="Constantia"/>
              </a:rPr>
              <a:t>т</a:t>
            </a:r>
            <a:r>
              <a:rPr sz="2000" b="1" spc="-5" dirty="0">
                <a:solidFill>
                  <a:srgbClr val="001F5F"/>
                </a:solidFill>
                <a:latin typeface="Constantia"/>
                <a:cs typeface="Constantia"/>
              </a:rPr>
              <a:t>с</a:t>
            </a:r>
            <a:r>
              <a:rPr sz="2000" b="1" dirty="0">
                <a:solidFill>
                  <a:srgbClr val="001F5F"/>
                </a:solidFill>
                <a:latin typeface="Constantia"/>
                <a:cs typeface="Constantia"/>
              </a:rPr>
              <a:t>я</a:t>
            </a:r>
            <a:r>
              <a:rPr sz="2000" b="1" spc="-7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onstantia"/>
                <a:cs typeface="Constantia"/>
              </a:rPr>
              <a:t>исп</a:t>
            </a:r>
            <a:r>
              <a:rPr sz="2000" b="1" spc="-100" dirty="0">
                <a:solidFill>
                  <a:srgbClr val="001F5F"/>
                </a:solidFill>
                <a:latin typeface="Constantia"/>
                <a:cs typeface="Constantia"/>
              </a:rPr>
              <a:t>о</a:t>
            </a:r>
            <a:r>
              <a:rPr sz="2000" b="1" spc="-10" dirty="0">
                <a:solidFill>
                  <a:srgbClr val="001F5F"/>
                </a:solidFill>
                <a:latin typeface="Constantia"/>
                <a:cs typeface="Constantia"/>
              </a:rPr>
              <a:t>л</a:t>
            </a:r>
            <a:r>
              <a:rPr sz="2000" b="1" spc="-40" dirty="0">
                <a:solidFill>
                  <a:srgbClr val="001F5F"/>
                </a:solidFill>
                <a:latin typeface="Constantia"/>
                <a:cs typeface="Constantia"/>
              </a:rPr>
              <a:t>ь</a:t>
            </a:r>
            <a:r>
              <a:rPr sz="2000" b="1" spc="-20" dirty="0">
                <a:solidFill>
                  <a:srgbClr val="001F5F"/>
                </a:solidFill>
                <a:latin typeface="Constantia"/>
                <a:cs typeface="Constantia"/>
              </a:rPr>
              <a:t>з</a:t>
            </a:r>
            <a:r>
              <a:rPr sz="2000" b="1" spc="-10" dirty="0">
                <a:solidFill>
                  <a:srgbClr val="001F5F"/>
                </a:solidFill>
                <a:latin typeface="Constantia"/>
                <a:cs typeface="Constantia"/>
              </a:rPr>
              <a:t>о</a:t>
            </a:r>
            <a:r>
              <a:rPr sz="2000" b="1" spc="-5" dirty="0">
                <a:solidFill>
                  <a:srgbClr val="001F5F"/>
                </a:solidFill>
                <a:latin typeface="Constantia"/>
                <a:cs typeface="Constantia"/>
              </a:rPr>
              <a:t>в</a:t>
            </a:r>
            <a:r>
              <a:rPr sz="2000" b="1" spc="-55" dirty="0">
                <a:solidFill>
                  <a:srgbClr val="001F5F"/>
                </a:solidFill>
                <a:latin typeface="Constantia"/>
                <a:cs typeface="Constantia"/>
              </a:rPr>
              <a:t>а</a:t>
            </a:r>
            <a:r>
              <a:rPr sz="2000" b="1" spc="-5" dirty="0">
                <a:solidFill>
                  <a:srgbClr val="001F5F"/>
                </a:solidFill>
                <a:latin typeface="Constantia"/>
                <a:cs typeface="Constantia"/>
              </a:rPr>
              <a:t>т</a:t>
            </a:r>
            <a:r>
              <a:rPr sz="2000" b="1" dirty="0">
                <a:solidFill>
                  <a:srgbClr val="001F5F"/>
                </a:solidFill>
                <a:latin typeface="Constantia"/>
                <a:cs typeface="Constantia"/>
              </a:rPr>
              <a:t>ь</a:t>
            </a:r>
            <a:r>
              <a:rPr sz="2000" b="1" spc="-9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onstantia"/>
                <a:cs typeface="Constantia"/>
              </a:rPr>
              <a:t>к</a:t>
            </a:r>
            <a:r>
              <a:rPr sz="2000" b="1" spc="-40" dirty="0">
                <a:solidFill>
                  <a:srgbClr val="001F5F"/>
                </a:solidFill>
                <a:latin typeface="Constantia"/>
                <a:cs typeface="Constantia"/>
              </a:rPr>
              <a:t>р</a:t>
            </a:r>
            <a:r>
              <a:rPr sz="2000" b="1" spc="-5" dirty="0">
                <a:solidFill>
                  <a:srgbClr val="001F5F"/>
                </a:solidFill>
                <a:latin typeface="Constantia"/>
                <a:cs typeface="Constantia"/>
              </a:rPr>
              <a:t>у</a:t>
            </a:r>
            <a:r>
              <a:rPr sz="2000" b="1" spc="-55" dirty="0">
                <a:solidFill>
                  <a:srgbClr val="001F5F"/>
                </a:solidFill>
                <a:latin typeface="Constantia"/>
                <a:cs typeface="Constantia"/>
              </a:rPr>
              <a:t>г</a:t>
            </a:r>
            <a:r>
              <a:rPr sz="2000" b="1" spc="-10" dirty="0">
                <a:solidFill>
                  <a:srgbClr val="001F5F"/>
                </a:solidFill>
                <a:latin typeface="Constantia"/>
                <a:cs typeface="Constantia"/>
              </a:rPr>
              <a:t>о</a:t>
            </a:r>
            <a:r>
              <a:rPr sz="2000" b="1" spc="-5" dirty="0">
                <a:solidFill>
                  <a:srgbClr val="001F5F"/>
                </a:solidFill>
                <a:latin typeface="Constantia"/>
                <a:cs typeface="Constantia"/>
              </a:rPr>
              <a:t>в</a:t>
            </a:r>
            <a:r>
              <a:rPr sz="2000" b="1" spc="-10" dirty="0">
                <a:solidFill>
                  <a:srgbClr val="001F5F"/>
                </a:solidFill>
                <a:latin typeface="Constantia"/>
                <a:cs typeface="Constantia"/>
              </a:rPr>
              <a:t>ы</a:t>
            </a:r>
            <a:r>
              <a:rPr sz="2000" b="1" dirty="0">
                <a:solidFill>
                  <a:srgbClr val="001F5F"/>
                </a:solidFill>
                <a:latin typeface="Constantia"/>
                <a:cs typeface="Constantia"/>
              </a:rPr>
              <a:t>е</a:t>
            </a:r>
            <a:r>
              <a:rPr sz="2000" b="1" spc="-12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onstantia"/>
                <a:cs typeface="Constantia"/>
              </a:rPr>
              <a:t>диагра</a:t>
            </a:r>
            <a:r>
              <a:rPr sz="2000" b="1" spc="-10" dirty="0">
                <a:solidFill>
                  <a:srgbClr val="001F5F"/>
                </a:solidFill>
                <a:latin typeface="Constantia"/>
                <a:cs typeface="Constantia"/>
              </a:rPr>
              <a:t>ммы</a:t>
            </a:r>
            <a:r>
              <a:rPr sz="2000" b="1" dirty="0">
                <a:solidFill>
                  <a:srgbClr val="001F5F"/>
                </a:solidFill>
                <a:latin typeface="Constantia"/>
                <a:cs typeface="Constantia"/>
              </a:rPr>
              <a:t>,  </a:t>
            </a:r>
            <a:r>
              <a:rPr sz="2000" b="1" spc="-5" dirty="0">
                <a:solidFill>
                  <a:srgbClr val="001F5F"/>
                </a:solidFill>
                <a:latin typeface="Constantia"/>
                <a:cs typeface="Constantia"/>
              </a:rPr>
              <a:t>ориентированные</a:t>
            </a:r>
            <a:r>
              <a:rPr sz="2000" b="1" spc="-9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onstantia"/>
                <a:cs typeface="Constantia"/>
              </a:rPr>
              <a:t>на</a:t>
            </a:r>
            <a:r>
              <a:rPr sz="2000" b="1" spc="-9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onstantia"/>
                <a:cs typeface="Constantia"/>
              </a:rPr>
              <a:t>интересы</a:t>
            </a:r>
            <a:r>
              <a:rPr sz="2000" b="1" spc="-11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onstantia"/>
                <a:cs typeface="Constantia"/>
              </a:rPr>
              <a:t>детей</a:t>
            </a:r>
            <a:endParaRPr sz="2000" dirty="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9115" y="5970866"/>
            <a:ext cx="280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Microsoft Sans Serif"/>
                <a:cs typeface="Microsoft Sans Serif"/>
              </a:rPr>
              <a:t>1</a:t>
            </a:r>
            <a:r>
              <a:rPr sz="1800" dirty="0">
                <a:latin typeface="Microsoft Sans Serif"/>
                <a:cs typeface="Microsoft Sans Serif"/>
              </a:rPr>
              <a:t>9</a:t>
            </a:r>
          </a:p>
        </p:txBody>
      </p:sp>
      <p:sp>
        <p:nvSpPr>
          <p:cNvPr id="5" name="object 5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1252" y="213016"/>
            <a:ext cx="6668770" cy="1167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2540" algn="ctr">
              <a:lnSpc>
                <a:spcPct val="100000"/>
              </a:lnSpc>
              <a:spcBef>
                <a:spcPts val="95"/>
              </a:spcBef>
            </a:pPr>
            <a:r>
              <a:rPr sz="2500" spc="-5" dirty="0"/>
              <a:t>Эффективным</a:t>
            </a:r>
            <a:r>
              <a:rPr sz="2500" dirty="0"/>
              <a:t> </a:t>
            </a:r>
            <a:r>
              <a:rPr sz="2500" spc="-5" dirty="0"/>
              <a:t>методом</a:t>
            </a:r>
            <a:r>
              <a:rPr sz="2500" dirty="0"/>
              <a:t> </a:t>
            </a:r>
            <a:r>
              <a:rPr sz="2500" spc="-10" dirty="0"/>
              <a:t>организации </a:t>
            </a:r>
            <a:r>
              <a:rPr sz="2500" spc="-5" dirty="0"/>
              <a:t> образовательного </a:t>
            </a:r>
            <a:r>
              <a:rPr sz="2500" spc="-10" dirty="0"/>
              <a:t>процесса </a:t>
            </a:r>
            <a:r>
              <a:rPr sz="2500" spc="-5" dirty="0"/>
              <a:t>с детьми </a:t>
            </a:r>
            <a:r>
              <a:rPr sz="2500" spc="-95" dirty="0"/>
              <a:t>РАС </a:t>
            </a:r>
            <a:r>
              <a:rPr sz="2500" spc="-560" dirty="0"/>
              <a:t> </a:t>
            </a:r>
            <a:r>
              <a:rPr sz="2500" spc="-5" dirty="0"/>
              <a:t>является</a:t>
            </a:r>
            <a:r>
              <a:rPr sz="2500" spc="5" dirty="0"/>
              <a:t> </a:t>
            </a:r>
            <a:r>
              <a:rPr sz="2500" spc="-10" dirty="0"/>
              <a:t>использование</a:t>
            </a:r>
            <a:r>
              <a:rPr sz="2500" dirty="0"/>
              <a:t> </a:t>
            </a:r>
            <a:r>
              <a:rPr sz="2500" spc="-5" dirty="0"/>
              <a:t>пиктограмм.</a:t>
            </a:r>
            <a:endParaRPr sz="2500" dirty="0"/>
          </a:p>
        </p:txBody>
      </p:sp>
      <p:grpSp>
        <p:nvGrpSpPr>
          <p:cNvPr id="3" name="object 3"/>
          <p:cNvGrpSpPr/>
          <p:nvPr/>
        </p:nvGrpSpPr>
        <p:grpSpPr>
          <a:xfrm>
            <a:off x="1043939" y="1961388"/>
            <a:ext cx="4942840" cy="2176780"/>
            <a:chOff x="1043939" y="1961388"/>
            <a:chExt cx="4942840" cy="21767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3939" y="1961388"/>
              <a:ext cx="2159508" cy="217627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36491" y="2033016"/>
              <a:ext cx="2049780" cy="200863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698409" y="1693430"/>
            <a:ext cx="177609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Arial"/>
                <a:cs typeface="Arial"/>
              </a:rPr>
              <a:t>Письменная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работа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46689" y="1724215"/>
            <a:ext cx="165735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Arial"/>
                <a:cs typeface="Arial"/>
              </a:rPr>
              <a:t>Домашняя</a:t>
            </a:r>
            <a:r>
              <a:rPr sz="1400" b="1" spc="34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работа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772411" y="4206240"/>
            <a:ext cx="6445250" cy="2021205"/>
            <a:chOff x="1772411" y="4206240"/>
            <a:chExt cx="6445250" cy="202120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72411" y="4347972"/>
              <a:ext cx="1783080" cy="184556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72783" y="4206240"/>
              <a:ext cx="1944623" cy="2020824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6638035" y="3976433"/>
            <a:ext cx="129794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Arial"/>
                <a:cs typeface="Arial"/>
              </a:rPr>
              <a:t>Найди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ошибку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12493" y="4009225"/>
            <a:ext cx="228409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Arial"/>
                <a:cs typeface="Arial"/>
              </a:rPr>
              <a:t>Повторение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пройденного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28816" y="2229345"/>
            <a:ext cx="2034247" cy="1637995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6594957" y="1659483"/>
            <a:ext cx="12611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45" dirty="0">
                <a:latin typeface="Constantia"/>
                <a:cs typeface="Constantia"/>
              </a:rPr>
              <a:t>П</a:t>
            </a:r>
            <a:r>
              <a:rPr sz="1800" b="1" dirty="0">
                <a:latin typeface="Constantia"/>
                <a:cs typeface="Constantia"/>
              </a:rPr>
              <a:t>о</a:t>
            </a:r>
            <a:r>
              <a:rPr sz="1800" b="1" spc="-25" dirty="0">
                <a:latin typeface="Constantia"/>
                <a:cs typeface="Constantia"/>
              </a:rPr>
              <a:t>с</a:t>
            </a:r>
            <a:r>
              <a:rPr sz="1800" b="1" spc="-5" dirty="0">
                <a:latin typeface="Constantia"/>
                <a:cs typeface="Constantia"/>
              </a:rPr>
              <a:t>луш</a:t>
            </a:r>
            <a:r>
              <a:rPr sz="1800" b="1" spc="-45" dirty="0">
                <a:latin typeface="Constantia"/>
                <a:cs typeface="Constantia"/>
              </a:rPr>
              <a:t>а</a:t>
            </a:r>
            <a:r>
              <a:rPr sz="1800" b="1" dirty="0">
                <a:latin typeface="Constantia"/>
                <a:cs typeface="Constantia"/>
              </a:rPr>
              <a:t>ть</a:t>
            </a:r>
            <a:endParaRPr sz="1800" dirty="0">
              <a:latin typeface="Constantia"/>
              <a:cs typeface="Constantia"/>
            </a:endParaRPr>
          </a:p>
        </p:txBody>
      </p:sp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155947" y="4541520"/>
            <a:ext cx="1612391" cy="1757172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3960761" y="4064330"/>
            <a:ext cx="223012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20" dirty="0">
                <a:latin typeface="Arial"/>
                <a:cs typeface="Arial"/>
              </a:rPr>
              <a:t>Пальчиковая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гимнастика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9115" y="5970866"/>
            <a:ext cx="280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Microsoft Sans Serif"/>
                <a:cs typeface="Microsoft Sans Serif"/>
              </a:rPr>
              <a:t>2</a:t>
            </a:r>
            <a:r>
              <a:rPr sz="1800" dirty="0">
                <a:latin typeface="Microsoft Sans Serif"/>
                <a:cs typeface="Microsoft Sans Serif"/>
              </a:rPr>
              <a:t>0</a:t>
            </a:r>
          </a:p>
        </p:txBody>
      </p:sp>
      <p:sp>
        <p:nvSpPr>
          <p:cNvPr id="18" name="object 18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6326" y="443140"/>
            <a:ext cx="6397625" cy="878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3655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Особенности</a:t>
            </a:r>
            <a:r>
              <a:rPr sz="2800" spc="-10" dirty="0"/>
              <a:t> </a:t>
            </a:r>
            <a:r>
              <a:rPr sz="2800" spc="-5" dirty="0"/>
              <a:t>развития</a:t>
            </a:r>
            <a:r>
              <a:rPr sz="2800" dirty="0"/>
              <a:t> </a:t>
            </a:r>
            <a:r>
              <a:rPr sz="2800" spc="-10" dirty="0"/>
              <a:t>детей</a:t>
            </a:r>
            <a:r>
              <a:rPr sz="2800" spc="-5" dirty="0"/>
              <a:t> с </a:t>
            </a:r>
            <a:r>
              <a:rPr sz="2800" dirty="0"/>
              <a:t> </a:t>
            </a:r>
            <a:r>
              <a:rPr sz="2800" spc="-10" dirty="0"/>
              <a:t>интеллектуальными</a:t>
            </a:r>
            <a:r>
              <a:rPr sz="2800" spc="-35" dirty="0"/>
              <a:t> </a:t>
            </a:r>
            <a:r>
              <a:rPr sz="2800" spc="-10" dirty="0"/>
              <a:t>нарушениями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526415" y="1405788"/>
            <a:ext cx="8331200" cy="481203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450850" marR="790575" indent="-274320">
              <a:lnSpc>
                <a:spcPts val="2160"/>
              </a:lnSpc>
              <a:spcBef>
                <a:spcPts val="375"/>
              </a:spcBef>
              <a:tabLst>
                <a:tab pos="450215" algn="l"/>
              </a:tabLst>
            </a:pPr>
            <a:r>
              <a:rPr sz="1700" i="1" spc="-170" dirty="0">
                <a:solidFill>
                  <a:srgbClr val="AA2B1E"/>
                </a:solidFill>
                <a:latin typeface="Trebuchet MS"/>
                <a:cs typeface="Trebuchet MS"/>
              </a:rPr>
              <a:t>O	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слабая любознательность</a:t>
            </a: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 и 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замедленная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обучаемость </a:t>
            </a:r>
            <a:r>
              <a:rPr sz="2000" b="1" i="1" spc="-44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ребенка,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то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есть</a:t>
            </a: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 его </a:t>
            </a:r>
            <a:r>
              <a:rPr sz="2000" b="1" i="1" spc="-15" dirty="0">
                <a:solidFill>
                  <a:srgbClr val="001F5F"/>
                </a:solidFill>
                <a:latin typeface="Constantia"/>
                <a:cs typeface="Constantia"/>
              </a:rPr>
              <a:t>плохая</a:t>
            </a: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восприимчивость 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нового.</a:t>
            </a:r>
            <a:endParaRPr sz="2000" dirty="0">
              <a:latin typeface="Constantia"/>
              <a:cs typeface="Constantia"/>
            </a:endParaRPr>
          </a:p>
          <a:p>
            <a:pPr marL="450850" marR="1802130" indent="-274320">
              <a:lnSpc>
                <a:spcPts val="2160"/>
              </a:lnSpc>
              <a:spcBef>
                <a:spcPts val="480"/>
              </a:spcBef>
              <a:tabLst>
                <a:tab pos="450215" algn="l"/>
              </a:tabLst>
            </a:pPr>
            <a:r>
              <a:rPr sz="1700" i="1" spc="-170" dirty="0">
                <a:solidFill>
                  <a:srgbClr val="AA2B1E"/>
                </a:solidFill>
                <a:latin typeface="Trebuchet MS"/>
                <a:cs typeface="Trebuchet MS"/>
              </a:rPr>
              <a:t>O	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снижена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 работоспособность на</a:t>
            </a: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уроке,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 быстро </a:t>
            </a:r>
            <a:r>
              <a:rPr sz="2000" b="1" i="1" spc="-44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утомляются;</a:t>
            </a:r>
            <a:endParaRPr sz="2000" dirty="0">
              <a:latin typeface="Constantia"/>
              <a:cs typeface="Constantia"/>
            </a:endParaRPr>
          </a:p>
          <a:p>
            <a:pPr marL="450850" marR="675640" indent="-274320">
              <a:lnSpc>
                <a:spcPts val="2160"/>
              </a:lnSpc>
              <a:spcBef>
                <a:spcPts val="480"/>
              </a:spcBef>
              <a:tabLst>
                <a:tab pos="450215" algn="l"/>
              </a:tabLst>
            </a:pPr>
            <a:r>
              <a:rPr sz="1700" i="1" spc="-170" dirty="0">
                <a:solidFill>
                  <a:srgbClr val="AA2B1E"/>
                </a:solidFill>
                <a:latin typeface="Trebuchet MS"/>
                <a:cs typeface="Trebuchet MS"/>
              </a:rPr>
              <a:t>O	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невозможностью 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длительной</a:t>
            </a: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активной</a:t>
            </a: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концентрации </a:t>
            </a:r>
            <a:r>
              <a:rPr sz="2000" b="1" i="1" spc="-44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внимания, быстрой </a:t>
            </a: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и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легкой 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отвлекаемостью,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неустойчивостью,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 рассеянностью </a:t>
            </a: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и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 низким объемом </a:t>
            </a: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(псевдовнимание);</a:t>
            </a:r>
            <a:endParaRPr sz="2000" dirty="0">
              <a:latin typeface="Constantia"/>
              <a:cs typeface="Constantia"/>
            </a:endParaRPr>
          </a:p>
          <a:p>
            <a:pPr marL="450850" marR="113664" indent="-274320">
              <a:lnSpc>
                <a:spcPts val="2160"/>
              </a:lnSpc>
              <a:spcBef>
                <a:spcPts val="480"/>
              </a:spcBef>
              <a:tabLst>
                <a:tab pos="450215" algn="l"/>
              </a:tabLst>
            </a:pPr>
            <a:r>
              <a:rPr sz="1700" i="1" spc="-170" dirty="0">
                <a:solidFill>
                  <a:srgbClr val="AA2B1E"/>
                </a:solidFill>
                <a:latin typeface="Trebuchet MS"/>
                <a:cs typeface="Trebuchet MS"/>
              </a:rPr>
              <a:t>O	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снижен</a:t>
            </a: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объем</a:t>
            </a: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вос-приятия,</a:t>
            </a: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 т.</a:t>
            </a:r>
            <a:r>
              <a:rPr sz="2000" b="1" i="1" spc="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е.</a:t>
            </a: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одновременное</a:t>
            </a:r>
            <a:r>
              <a:rPr sz="2000" b="1" i="1" spc="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восприятие </a:t>
            </a:r>
            <a:r>
              <a:rPr sz="2000" b="1" i="1" spc="-44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группы</a:t>
            </a:r>
            <a:endParaRPr sz="2000" dirty="0">
              <a:latin typeface="Constantia"/>
              <a:cs typeface="Constantia"/>
            </a:endParaRPr>
          </a:p>
          <a:p>
            <a:pPr marL="450850" marR="274320" indent="-274320">
              <a:lnSpc>
                <a:spcPts val="2160"/>
              </a:lnSpc>
              <a:spcBef>
                <a:spcPts val="480"/>
              </a:spcBef>
              <a:tabLst>
                <a:tab pos="450215" algn="l"/>
              </a:tabLst>
            </a:pPr>
            <a:r>
              <a:rPr sz="1700" i="1" spc="-170" dirty="0">
                <a:solidFill>
                  <a:srgbClr val="AA2B1E"/>
                </a:solidFill>
                <a:latin typeface="Trebuchet MS"/>
                <a:cs typeface="Trebuchet MS"/>
              </a:rPr>
              <a:t>O	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Снижено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 пространственное</a:t>
            </a: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восприятие</a:t>
            </a: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 и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 ориентировка </a:t>
            </a: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в </a:t>
            </a:r>
            <a:r>
              <a:rPr sz="2000" b="1" i="1" spc="-44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пространстве</a:t>
            </a:r>
            <a:endParaRPr sz="2000" dirty="0">
              <a:latin typeface="Constantia"/>
              <a:cs typeface="Constantia"/>
            </a:endParaRPr>
          </a:p>
          <a:p>
            <a:pPr marL="450850" marR="726440" indent="-274320">
              <a:lnSpc>
                <a:spcPts val="2160"/>
              </a:lnSpc>
              <a:spcBef>
                <a:spcPts val="480"/>
              </a:spcBef>
              <a:tabLst>
                <a:tab pos="450215" algn="l"/>
              </a:tabLst>
            </a:pPr>
            <a:r>
              <a:rPr sz="1700" i="1" spc="-170" dirty="0">
                <a:solidFill>
                  <a:srgbClr val="AA2B1E"/>
                </a:solidFill>
                <a:latin typeface="Trebuchet MS"/>
                <a:cs typeface="Trebuchet MS"/>
              </a:rPr>
              <a:t>O	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Большие 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трудности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представляет </a:t>
            </a:r>
            <a:r>
              <a:rPr sz="2000" b="1" i="1" spc="-15" dirty="0">
                <a:solidFill>
                  <a:srgbClr val="001F5F"/>
                </a:solidFill>
                <a:latin typeface="Constantia"/>
                <a:cs typeface="Constantia"/>
              </a:rPr>
              <a:t>для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них восприятие </a:t>
            </a:r>
            <a:r>
              <a:rPr sz="2000" b="1" i="1" spc="-44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картин</a:t>
            </a:r>
            <a:endParaRPr sz="2000" dirty="0">
              <a:latin typeface="Constantia"/>
              <a:cs typeface="Constantia"/>
            </a:endParaRPr>
          </a:p>
          <a:p>
            <a:pPr marL="176530">
              <a:lnSpc>
                <a:spcPts val="2280"/>
              </a:lnSpc>
              <a:spcBef>
                <a:spcPts val="209"/>
              </a:spcBef>
              <a:tabLst>
                <a:tab pos="450215" algn="l"/>
              </a:tabLst>
            </a:pPr>
            <a:r>
              <a:rPr sz="1700" i="1" spc="-170" dirty="0">
                <a:solidFill>
                  <a:srgbClr val="AA2B1E"/>
                </a:solidFill>
                <a:latin typeface="Trebuchet MS"/>
                <a:cs typeface="Trebuchet MS"/>
              </a:rPr>
              <a:t>O	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Нарушение</a:t>
            </a:r>
            <a:r>
              <a:rPr sz="2000" b="1" i="1" spc="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способности</a:t>
            </a: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мыслительных</a:t>
            </a: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процессов</a:t>
            </a: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 – 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анализа,</a:t>
            </a:r>
            <a:endParaRPr sz="2000" dirty="0">
              <a:latin typeface="Constantia"/>
              <a:cs typeface="Constantia"/>
            </a:endParaRPr>
          </a:p>
          <a:p>
            <a:pPr marL="25400">
              <a:lnSpc>
                <a:spcPts val="2280"/>
              </a:lnSpc>
              <a:tabLst>
                <a:tab pos="450215" algn="l"/>
              </a:tabLst>
            </a:pPr>
            <a:r>
              <a:rPr sz="2700" spc="-7" baseline="-13888" dirty="0">
                <a:latin typeface="Microsoft Sans Serif"/>
                <a:cs typeface="Microsoft Sans Serif"/>
              </a:rPr>
              <a:t>22	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синтеза,</a:t>
            </a:r>
            <a:r>
              <a:rPr sz="2000" b="1" i="1" spc="-2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абстрагирования,</a:t>
            </a:r>
            <a:r>
              <a:rPr sz="2000" b="1" i="1" spc="-2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сравнения.</a:t>
            </a:r>
            <a:endParaRPr sz="2000" dirty="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3493" y="256679"/>
            <a:ext cx="71716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5344" marR="5080" indent="-842644">
              <a:lnSpc>
                <a:spcPct val="100000"/>
              </a:lnSpc>
              <a:spcBef>
                <a:spcPts val="100"/>
              </a:spcBef>
            </a:pPr>
            <a:r>
              <a:rPr sz="2400" spc="-15" dirty="0"/>
              <a:t>Рекомендации </a:t>
            </a:r>
            <a:r>
              <a:rPr sz="2400" spc="-5" dirty="0"/>
              <a:t>учителям </a:t>
            </a:r>
            <a:r>
              <a:rPr sz="2400" dirty="0"/>
              <a:t>по </a:t>
            </a:r>
            <a:r>
              <a:rPr sz="2400" spc="-5" dirty="0"/>
              <a:t>работе </a:t>
            </a:r>
            <a:r>
              <a:rPr sz="2400" dirty="0"/>
              <a:t>с </a:t>
            </a:r>
            <a:r>
              <a:rPr sz="2400" spc="-5" dirty="0"/>
              <a:t>детьми </a:t>
            </a:r>
            <a:r>
              <a:rPr sz="2400" dirty="0"/>
              <a:t>с </a:t>
            </a:r>
            <a:r>
              <a:rPr sz="2400" spc="-540" dirty="0"/>
              <a:t> </a:t>
            </a:r>
            <a:r>
              <a:rPr sz="2400" spc="-10" dirty="0"/>
              <a:t>интеллектуальными </a:t>
            </a:r>
            <a:r>
              <a:rPr sz="2400" spc="-5" dirty="0"/>
              <a:t>нарушениями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247497" y="1071156"/>
            <a:ext cx="8274050" cy="5568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89915" indent="-286385">
              <a:lnSpc>
                <a:spcPct val="100000"/>
              </a:lnSpc>
              <a:spcBef>
                <a:spcPts val="105"/>
              </a:spcBef>
              <a:buFont typeface="Microsoft Sans Serif"/>
              <a:buChar char="•"/>
              <a:tabLst>
                <a:tab pos="589915" algn="l"/>
                <a:tab pos="590550" algn="l"/>
              </a:tabLst>
            </a:pPr>
            <a:r>
              <a:rPr sz="2000" i="1" spc="-5" dirty="0">
                <a:solidFill>
                  <a:srgbClr val="001F5F"/>
                </a:solidFill>
                <a:latin typeface="Constantia"/>
                <a:cs typeface="Constantia"/>
              </a:rPr>
              <a:t>Замедленность</a:t>
            </a:r>
            <a:r>
              <a:rPr sz="2000" i="1" spc="-2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i="1" spc="-5" dirty="0">
                <a:solidFill>
                  <a:srgbClr val="001F5F"/>
                </a:solidFill>
                <a:latin typeface="Constantia"/>
                <a:cs typeface="Constantia"/>
              </a:rPr>
              <a:t>темпа</a:t>
            </a:r>
            <a:r>
              <a:rPr sz="2000" i="1" spc="-2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i="1" spc="-10" dirty="0">
                <a:solidFill>
                  <a:srgbClr val="001F5F"/>
                </a:solidFill>
                <a:latin typeface="Constantia"/>
                <a:cs typeface="Constantia"/>
              </a:rPr>
              <a:t>обучения,</a:t>
            </a:r>
            <a:endParaRPr sz="2000" dirty="0">
              <a:latin typeface="Constantia"/>
              <a:cs typeface="Constantia"/>
            </a:endParaRPr>
          </a:p>
          <a:p>
            <a:pPr marL="589915" marR="40005" indent="-285750">
              <a:lnSpc>
                <a:spcPct val="100000"/>
              </a:lnSpc>
              <a:buFont typeface="Microsoft Sans Serif"/>
              <a:buChar char="•"/>
              <a:tabLst>
                <a:tab pos="589915" algn="l"/>
                <a:tab pos="590550" algn="l"/>
              </a:tabLst>
            </a:pPr>
            <a:r>
              <a:rPr sz="2000" i="1" spc="-15" dirty="0">
                <a:solidFill>
                  <a:srgbClr val="001F5F"/>
                </a:solidFill>
                <a:latin typeface="Constantia"/>
                <a:cs typeface="Constantia"/>
              </a:rPr>
              <a:t>Упрощение</a:t>
            </a:r>
            <a:r>
              <a:rPr sz="2000" i="1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i="1" spc="-15" dirty="0">
                <a:solidFill>
                  <a:srgbClr val="001F5F"/>
                </a:solidFill>
                <a:latin typeface="Constantia"/>
                <a:cs typeface="Constantia"/>
              </a:rPr>
              <a:t>структуры</a:t>
            </a:r>
            <a:r>
              <a:rPr sz="2000" i="1" spc="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i="1" spc="-30" dirty="0">
                <a:solidFill>
                  <a:srgbClr val="001F5F"/>
                </a:solidFill>
                <a:latin typeface="Constantia"/>
                <a:cs typeface="Constantia"/>
              </a:rPr>
              <a:t>ЗУН</a:t>
            </a:r>
            <a:r>
              <a:rPr sz="2000" i="1" dirty="0">
                <a:solidFill>
                  <a:srgbClr val="001F5F"/>
                </a:solidFill>
                <a:latin typeface="Constantia"/>
                <a:cs typeface="Constantia"/>
              </a:rPr>
              <a:t> в </a:t>
            </a:r>
            <a:r>
              <a:rPr sz="2000" i="1" spc="-5" dirty="0">
                <a:solidFill>
                  <a:srgbClr val="001F5F"/>
                </a:solidFill>
                <a:latin typeface="Constantia"/>
                <a:cs typeface="Constantia"/>
              </a:rPr>
              <a:t>соответствии</a:t>
            </a:r>
            <a:r>
              <a:rPr sz="2000" i="1" dirty="0">
                <a:solidFill>
                  <a:srgbClr val="001F5F"/>
                </a:solidFill>
                <a:latin typeface="Constantia"/>
                <a:cs typeface="Constantia"/>
              </a:rPr>
              <a:t> с</a:t>
            </a:r>
            <a:r>
              <a:rPr sz="2000" i="1" spc="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i="1" spc="-10" dirty="0">
                <a:solidFill>
                  <a:srgbClr val="001F5F"/>
                </a:solidFill>
                <a:latin typeface="Constantia"/>
                <a:cs typeface="Constantia"/>
              </a:rPr>
              <a:t>психофизическими </a:t>
            </a:r>
            <a:r>
              <a:rPr sz="2000" i="1" spc="-459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i="1" spc="-5" dirty="0">
                <a:solidFill>
                  <a:srgbClr val="001F5F"/>
                </a:solidFill>
                <a:latin typeface="Constantia"/>
                <a:cs typeface="Constantia"/>
              </a:rPr>
              <a:t>возможностями</a:t>
            </a:r>
            <a:r>
              <a:rPr sz="2000" i="1" spc="-1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i="1" spc="-10" dirty="0">
                <a:solidFill>
                  <a:srgbClr val="001F5F"/>
                </a:solidFill>
                <a:latin typeface="Constantia"/>
                <a:cs typeface="Constantia"/>
              </a:rPr>
              <a:t>ученика;</a:t>
            </a:r>
            <a:endParaRPr sz="2000" dirty="0">
              <a:latin typeface="Constantia"/>
              <a:cs typeface="Constantia"/>
            </a:endParaRPr>
          </a:p>
          <a:p>
            <a:pPr marL="589915" marR="585470" indent="-285750">
              <a:lnSpc>
                <a:spcPct val="100000"/>
              </a:lnSpc>
              <a:buFont typeface="Microsoft Sans Serif"/>
              <a:buChar char="•"/>
              <a:tabLst>
                <a:tab pos="589915" algn="l"/>
                <a:tab pos="590550" algn="l"/>
              </a:tabLst>
            </a:pPr>
            <a:r>
              <a:rPr sz="2000" i="1" spc="-5" dirty="0">
                <a:solidFill>
                  <a:srgbClr val="001F5F"/>
                </a:solidFill>
                <a:latin typeface="Constantia"/>
                <a:cs typeface="Constantia"/>
              </a:rPr>
              <a:t>Осуществление</a:t>
            </a:r>
            <a:r>
              <a:rPr sz="2000" i="1" spc="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i="1" spc="-5" dirty="0">
                <a:solidFill>
                  <a:srgbClr val="001F5F"/>
                </a:solidFill>
                <a:latin typeface="Constantia"/>
                <a:cs typeface="Constantia"/>
              </a:rPr>
              <a:t>повторности</a:t>
            </a:r>
            <a:r>
              <a:rPr sz="2000" i="1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i="1" spc="-5" dirty="0">
                <a:solidFill>
                  <a:srgbClr val="001F5F"/>
                </a:solidFill>
                <a:latin typeface="Constantia"/>
                <a:cs typeface="Constantia"/>
              </a:rPr>
              <a:t>при</a:t>
            </a:r>
            <a:r>
              <a:rPr sz="2000" i="1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i="1" spc="-10" dirty="0">
                <a:solidFill>
                  <a:srgbClr val="001F5F"/>
                </a:solidFill>
                <a:latin typeface="Constantia"/>
                <a:cs typeface="Constantia"/>
              </a:rPr>
              <a:t>обучении</a:t>
            </a:r>
            <a:r>
              <a:rPr sz="2000" i="1" dirty="0">
                <a:solidFill>
                  <a:srgbClr val="001F5F"/>
                </a:solidFill>
                <a:latin typeface="Constantia"/>
                <a:cs typeface="Constantia"/>
              </a:rPr>
              <a:t> на </a:t>
            </a:r>
            <a:r>
              <a:rPr sz="2000" i="1" spc="-10" dirty="0">
                <a:solidFill>
                  <a:srgbClr val="001F5F"/>
                </a:solidFill>
                <a:latin typeface="Constantia"/>
                <a:cs typeface="Constantia"/>
              </a:rPr>
              <a:t>всех</a:t>
            </a:r>
            <a:r>
              <a:rPr sz="2000" i="1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i="1" spc="-5" dirty="0">
                <a:solidFill>
                  <a:srgbClr val="001F5F"/>
                </a:solidFill>
                <a:latin typeface="Constantia"/>
                <a:cs typeface="Constantia"/>
              </a:rPr>
              <a:t>этапах</a:t>
            </a:r>
            <a:r>
              <a:rPr sz="2000" i="1" dirty="0">
                <a:solidFill>
                  <a:srgbClr val="001F5F"/>
                </a:solidFill>
                <a:latin typeface="Constantia"/>
                <a:cs typeface="Constantia"/>
              </a:rPr>
              <a:t> и </a:t>
            </a:r>
            <a:r>
              <a:rPr sz="2000" i="1" spc="-45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i="1" spc="-5" dirty="0">
                <a:solidFill>
                  <a:srgbClr val="001F5F"/>
                </a:solidFill>
                <a:latin typeface="Constantia"/>
                <a:cs typeface="Constantia"/>
              </a:rPr>
              <a:t>звеньях</a:t>
            </a:r>
            <a:r>
              <a:rPr sz="2000" i="1" spc="-1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i="1" spc="-10" dirty="0">
                <a:solidFill>
                  <a:srgbClr val="001F5F"/>
                </a:solidFill>
                <a:latin typeface="Constantia"/>
                <a:cs typeface="Constantia"/>
              </a:rPr>
              <a:t>урока;</a:t>
            </a:r>
            <a:endParaRPr sz="2000" dirty="0">
              <a:latin typeface="Constantia"/>
              <a:cs typeface="Constantia"/>
            </a:endParaRPr>
          </a:p>
          <a:p>
            <a:pPr marL="589915" marR="1022350" indent="-285750">
              <a:lnSpc>
                <a:spcPct val="100000"/>
              </a:lnSpc>
              <a:buFont typeface="Microsoft Sans Serif"/>
              <a:buChar char="•"/>
              <a:tabLst>
                <a:tab pos="589915" algn="l"/>
                <a:tab pos="590550" algn="l"/>
              </a:tabLst>
            </a:pPr>
            <a:r>
              <a:rPr sz="2000" i="1" spc="-10" dirty="0">
                <a:solidFill>
                  <a:srgbClr val="001F5F"/>
                </a:solidFill>
                <a:latin typeface="Constantia"/>
                <a:cs typeface="Constantia"/>
              </a:rPr>
              <a:t>Максимальная</a:t>
            </a:r>
            <a:r>
              <a:rPr sz="2000" i="1" spc="-5" dirty="0">
                <a:solidFill>
                  <a:srgbClr val="001F5F"/>
                </a:solidFill>
                <a:latin typeface="Constantia"/>
                <a:cs typeface="Constantia"/>
              </a:rPr>
              <a:t> опора</a:t>
            </a:r>
            <a:r>
              <a:rPr sz="2000" i="1" dirty="0">
                <a:solidFill>
                  <a:srgbClr val="001F5F"/>
                </a:solidFill>
                <a:latin typeface="Constantia"/>
                <a:cs typeface="Constantia"/>
              </a:rPr>
              <a:t> на</a:t>
            </a:r>
            <a:r>
              <a:rPr sz="2000" i="1" spc="-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i="1" spc="-10" dirty="0">
                <a:solidFill>
                  <a:srgbClr val="001F5F"/>
                </a:solidFill>
                <a:latin typeface="Constantia"/>
                <a:cs typeface="Constantia"/>
              </a:rPr>
              <a:t>чувственный</a:t>
            </a:r>
            <a:r>
              <a:rPr sz="2000" i="1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i="1" spc="-5" dirty="0">
                <a:solidFill>
                  <a:srgbClr val="001F5F"/>
                </a:solidFill>
                <a:latin typeface="Constantia"/>
                <a:cs typeface="Constantia"/>
              </a:rPr>
              <a:t>опыт</a:t>
            </a:r>
            <a:r>
              <a:rPr sz="2000" i="1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i="1" spc="-10" dirty="0">
                <a:solidFill>
                  <a:srgbClr val="001F5F"/>
                </a:solidFill>
                <a:latin typeface="Constantia"/>
                <a:cs typeface="Constantia"/>
              </a:rPr>
              <a:t>ребенка,</a:t>
            </a:r>
            <a:r>
              <a:rPr sz="2000" i="1" spc="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i="1" spc="-5" dirty="0">
                <a:solidFill>
                  <a:srgbClr val="001F5F"/>
                </a:solidFill>
                <a:latin typeface="Constantia"/>
                <a:cs typeface="Constantia"/>
              </a:rPr>
              <a:t>что </a:t>
            </a:r>
            <a:r>
              <a:rPr sz="2000" i="1" spc="-45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i="1" spc="-15" dirty="0">
                <a:solidFill>
                  <a:srgbClr val="001F5F"/>
                </a:solidFill>
                <a:latin typeface="Constantia"/>
                <a:cs typeface="Constantia"/>
              </a:rPr>
              <a:t>обусловлено</a:t>
            </a:r>
            <a:r>
              <a:rPr sz="2000" i="1" spc="-1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i="1" spc="-5" dirty="0">
                <a:solidFill>
                  <a:srgbClr val="001F5F"/>
                </a:solidFill>
                <a:latin typeface="Constantia"/>
                <a:cs typeface="Constantia"/>
              </a:rPr>
              <a:t>конкретностью мышления</a:t>
            </a:r>
            <a:r>
              <a:rPr sz="2000" i="1" spc="-10" dirty="0">
                <a:solidFill>
                  <a:srgbClr val="001F5F"/>
                </a:solidFill>
                <a:latin typeface="Constantia"/>
                <a:cs typeface="Constantia"/>
              </a:rPr>
              <a:t> ребенка;</a:t>
            </a:r>
            <a:endParaRPr sz="2000" dirty="0">
              <a:latin typeface="Constantia"/>
              <a:cs typeface="Constantia"/>
            </a:endParaRPr>
          </a:p>
          <a:p>
            <a:pPr marL="589915" marR="462280" indent="-285750">
              <a:lnSpc>
                <a:spcPct val="100000"/>
              </a:lnSpc>
              <a:buFont typeface="Microsoft Sans Serif"/>
              <a:buChar char="•"/>
              <a:tabLst>
                <a:tab pos="589915" algn="l"/>
                <a:tab pos="590550" algn="l"/>
              </a:tabLst>
            </a:pPr>
            <a:r>
              <a:rPr sz="2000" i="1" spc="-10" dirty="0">
                <a:solidFill>
                  <a:srgbClr val="001F5F"/>
                </a:solidFill>
                <a:latin typeface="Constantia"/>
                <a:cs typeface="Constantia"/>
              </a:rPr>
              <a:t>Максимальная </a:t>
            </a:r>
            <a:r>
              <a:rPr sz="2000" i="1" spc="-5" dirty="0">
                <a:solidFill>
                  <a:srgbClr val="001F5F"/>
                </a:solidFill>
                <a:latin typeface="Constantia"/>
                <a:cs typeface="Constantia"/>
              </a:rPr>
              <a:t>опора </a:t>
            </a:r>
            <a:r>
              <a:rPr sz="2000" i="1" dirty="0">
                <a:solidFill>
                  <a:srgbClr val="001F5F"/>
                </a:solidFill>
                <a:latin typeface="Constantia"/>
                <a:cs typeface="Constantia"/>
              </a:rPr>
              <a:t>на практическую </a:t>
            </a:r>
            <a:r>
              <a:rPr sz="2000" i="1" spc="-5" dirty="0">
                <a:solidFill>
                  <a:srgbClr val="001F5F"/>
                </a:solidFill>
                <a:latin typeface="Constantia"/>
                <a:cs typeface="Constantia"/>
              </a:rPr>
              <a:t>деятельность </a:t>
            </a:r>
            <a:r>
              <a:rPr sz="2000" i="1" dirty="0">
                <a:solidFill>
                  <a:srgbClr val="001F5F"/>
                </a:solidFill>
                <a:latin typeface="Constantia"/>
                <a:cs typeface="Constantia"/>
              </a:rPr>
              <a:t>и </a:t>
            </a:r>
            <a:r>
              <a:rPr sz="2000" i="1" spc="-5" dirty="0">
                <a:solidFill>
                  <a:srgbClr val="001F5F"/>
                </a:solidFill>
                <a:latin typeface="Constantia"/>
                <a:cs typeface="Constantia"/>
              </a:rPr>
              <a:t>опыт </a:t>
            </a:r>
            <a:r>
              <a:rPr sz="2000" i="1" spc="-459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i="1" spc="-10" dirty="0">
                <a:solidFill>
                  <a:srgbClr val="001F5F"/>
                </a:solidFill>
                <a:latin typeface="Constantia"/>
                <a:cs typeface="Constantia"/>
              </a:rPr>
              <a:t>ученика;</a:t>
            </a:r>
            <a:endParaRPr sz="2000" dirty="0">
              <a:latin typeface="Constantia"/>
              <a:cs typeface="Constantia"/>
            </a:endParaRPr>
          </a:p>
          <a:p>
            <a:pPr marL="304165">
              <a:lnSpc>
                <a:spcPct val="100000"/>
              </a:lnSpc>
            </a:pPr>
            <a:r>
              <a:rPr sz="2000" i="1" spc="-5" dirty="0">
                <a:solidFill>
                  <a:srgbClr val="001F5F"/>
                </a:solidFill>
                <a:latin typeface="Constantia"/>
                <a:cs typeface="Constantia"/>
              </a:rPr>
              <a:t>опора</a:t>
            </a:r>
            <a:r>
              <a:rPr sz="2000" i="1" spc="-1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i="1" dirty="0">
                <a:solidFill>
                  <a:srgbClr val="001F5F"/>
                </a:solidFill>
                <a:latin typeface="Constantia"/>
                <a:cs typeface="Constantia"/>
              </a:rPr>
              <a:t>на</a:t>
            </a:r>
            <a:r>
              <a:rPr sz="2000" i="1" spc="-1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i="1" spc="-5" dirty="0">
                <a:solidFill>
                  <a:srgbClr val="001F5F"/>
                </a:solidFill>
                <a:latin typeface="Constantia"/>
                <a:cs typeface="Constantia"/>
              </a:rPr>
              <a:t>более развитые способности</a:t>
            </a:r>
            <a:r>
              <a:rPr sz="2000" i="1" spc="-10" dirty="0">
                <a:solidFill>
                  <a:srgbClr val="001F5F"/>
                </a:solidFill>
                <a:latin typeface="Constantia"/>
                <a:cs typeface="Constantia"/>
              </a:rPr>
              <a:t> ребенка;</a:t>
            </a:r>
            <a:endParaRPr sz="2000" dirty="0">
              <a:latin typeface="Constantia"/>
              <a:cs typeface="Constantia"/>
            </a:endParaRPr>
          </a:p>
          <a:p>
            <a:pPr marL="304165" marR="858519">
              <a:lnSpc>
                <a:spcPct val="100000"/>
              </a:lnSpc>
            </a:pP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Опти-мальные</a:t>
            </a: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условия</a:t>
            </a: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15" dirty="0">
                <a:solidFill>
                  <a:srgbClr val="001F5F"/>
                </a:solidFill>
                <a:latin typeface="Constantia"/>
                <a:cs typeface="Constantia"/>
              </a:rPr>
              <a:t>для</a:t>
            </a: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организации</a:t>
            </a: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деятельности </a:t>
            </a:r>
            <a:r>
              <a:rPr sz="2000" b="1" i="1" spc="-44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учащихся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на 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уроке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 заключается </a:t>
            </a: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в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следующем:</a:t>
            </a:r>
            <a:endParaRPr sz="2000" dirty="0">
              <a:latin typeface="Constantia"/>
              <a:cs typeface="Constantia"/>
            </a:endParaRPr>
          </a:p>
          <a:p>
            <a:pPr marL="449580" indent="-146050">
              <a:lnSpc>
                <a:spcPct val="100000"/>
              </a:lnSpc>
              <a:buChar char="-"/>
              <a:tabLst>
                <a:tab pos="450215" algn="l"/>
              </a:tabLst>
            </a:pPr>
            <a:r>
              <a:rPr sz="2000" i="1" spc="-5" dirty="0">
                <a:solidFill>
                  <a:srgbClr val="001F5F"/>
                </a:solidFill>
                <a:latin typeface="Constantia"/>
                <a:cs typeface="Constantia"/>
              </a:rPr>
              <a:t>рациональная</a:t>
            </a:r>
            <a:r>
              <a:rPr sz="2000" i="1" spc="-1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i="1" spc="-10" dirty="0">
                <a:solidFill>
                  <a:srgbClr val="001F5F"/>
                </a:solidFill>
                <a:latin typeface="Constantia"/>
                <a:cs typeface="Constantia"/>
              </a:rPr>
              <a:t>дозировка </a:t>
            </a:r>
            <a:r>
              <a:rPr sz="2000" i="1" dirty="0">
                <a:solidFill>
                  <a:srgbClr val="001F5F"/>
                </a:solidFill>
                <a:latin typeface="Constantia"/>
                <a:cs typeface="Constantia"/>
              </a:rPr>
              <a:t>на</a:t>
            </a:r>
            <a:r>
              <a:rPr sz="2000" i="1" spc="-10" dirty="0">
                <a:solidFill>
                  <a:srgbClr val="001F5F"/>
                </a:solidFill>
                <a:latin typeface="Constantia"/>
                <a:cs typeface="Constantia"/>
              </a:rPr>
              <a:t> уроке</a:t>
            </a:r>
            <a:r>
              <a:rPr sz="2000" i="1" spc="-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i="1" spc="-10" dirty="0">
                <a:solidFill>
                  <a:srgbClr val="001F5F"/>
                </a:solidFill>
                <a:latin typeface="Constantia"/>
                <a:cs typeface="Constantia"/>
              </a:rPr>
              <a:t>содержания</a:t>
            </a:r>
            <a:r>
              <a:rPr sz="2000" i="1" spc="-1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i="1" spc="-5" dirty="0">
                <a:solidFill>
                  <a:srgbClr val="001F5F"/>
                </a:solidFill>
                <a:latin typeface="Constantia"/>
                <a:cs typeface="Constantia"/>
              </a:rPr>
              <a:t>учебного</a:t>
            </a:r>
            <a:r>
              <a:rPr sz="2000" i="1" spc="-1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i="1" spc="-5" dirty="0">
                <a:solidFill>
                  <a:srgbClr val="001F5F"/>
                </a:solidFill>
                <a:latin typeface="Constantia"/>
                <a:cs typeface="Constantia"/>
              </a:rPr>
              <a:t>материала;</a:t>
            </a:r>
            <a:endParaRPr sz="2000" dirty="0">
              <a:latin typeface="Constantia"/>
              <a:cs typeface="Constantia"/>
            </a:endParaRPr>
          </a:p>
          <a:p>
            <a:pPr marL="449580" indent="-146050">
              <a:lnSpc>
                <a:spcPct val="100000"/>
              </a:lnSpc>
              <a:buChar char="-"/>
              <a:tabLst>
                <a:tab pos="450215" algn="l"/>
              </a:tabLst>
            </a:pPr>
            <a:r>
              <a:rPr sz="2000" i="1" spc="-10" dirty="0">
                <a:solidFill>
                  <a:srgbClr val="001F5F"/>
                </a:solidFill>
                <a:latin typeface="Constantia"/>
                <a:cs typeface="Constantia"/>
              </a:rPr>
              <a:t>Использование </a:t>
            </a:r>
            <a:r>
              <a:rPr sz="2000" i="1" spc="-5" dirty="0">
                <a:solidFill>
                  <a:srgbClr val="001F5F"/>
                </a:solidFill>
                <a:latin typeface="Constantia"/>
                <a:cs typeface="Constantia"/>
              </a:rPr>
              <a:t>игрового</a:t>
            </a:r>
            <a:r>
              <a:rPr sz="2000" i="1" spc="-1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i="1" spc="-5" dirty="0">
                <a:solidFill>
                  <a:srgbClr val="001F5F"/>
                </a:solidFill>
                <a:latin typeface="Constantia"/>
                <a:cs typeface="Constantia"/>
              </a:rPr>
              <a:t>метода</a:t>
            </a:r>
            <a:r>
              <a:rPr sz="2000" i="1" spc="-10" dirty="0">
                <a:solidFill>
                  <a:srgbClr val="001F5F"/>
                </a:solidFill>
                <a:latin typeface="Constantia"/>
                <a:cs typeface="Constantia"/>
              </a:rPr>
              <a:t> обучения;</a:t>
            </a:r>
            <a:endParaRPr sz="2000" dirty="0">
              <a:latin typeface="Constantia"/>
              <a:cs typeface="Constantia"/>
            </a:endParaRPr>
          </a:p>
          <a:p>
            <a:pPr marL="449580" indent="-146050">
              <a:lnSpc>
                <a:spcPct val="100000"/>
              </a:lnSpc>
              <a:buChar char="-"/>
              <a:tabLst>
                <a:tab pos="450215" algn="l"/>
              </a:tabLst>
            </a:pPr>
            <a:r>
              <a:rPr sz="2000" i="1" spc="-15" dirty="0">
                <a:solidFill>
                  <a:srgbClr val="001F5F"/>
                </a:solidFill>
                <a:latin typeface="Constantia"/>
                <a:cs typeface="Constantia"/>
              </a:rPr>
              <a:t>регулирование</a:t>
            </a:r>
            <a:r>
              <a:rPr sz="2000" i="1" spc="-5" dirty="0">
                <a:solidFill>
                  <a:srgbClr val="001F5F"/>
                </a:solidFill>
                <a:latin typeface="Constantia"/>
                <a:cs typeface="Constantia"/>
              </a:rPr>
              <a:t> действий</a:t>
            </a:r>
            <a:r>
              <a:rPr sz="2000" i="1" spc="-10" dirty="0">
                <a:solidFill>
                  <a:srgbClr val="001F5F"/>
                </a:solidFill>
                <a:latin typeface="Constantia"/>
                <a:cs typeface="Constantia"/>
              </a:rPr>
              <a:t> учеников;</a:t>
            </a:r>
            <a:endParaRPr sz="2000" dirty="0">
              <a:latin typeface="Constantia"/>
              <a:cs typeface="Constantia"/>
            </a:endParaRPr>
          </a:p>
          <a:p>
            <a:pPr marL="449580" indent="-146050">
              <a:lnSpc>
                <a:spcPct val="100000"/>
              </a:lnSpc>
              <a:buChar char="-"/>
              <a:tabLst>
                <a:tab pos="450215" algn="l"/>
              </a:tabLst>
            </a:pPr>
            <a:r>
              <a:rPr sz="2000" i="1" dirty="0">
                <a:solidFill>
                  <a:srgbClr val="001F5F"/>
                </a:solidFill>
                <a:latin typeface="Constantia"/>
                <a:cs typeface="Constantia"/>
              </a:rPr>
              <a:t>-</a:t>
            </a:r>
            <a:r>
              <a:rPr sz="2000" i="1" spc="-1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i="1" spc="-5" dirty="0">
                <a:solidFill>
                  <a:srgbClr val="001F5F"/>
                </a:solidFill>
                <a:latin typeface="Constantia"/>
                <a:cs typeface="Constantia"/>
              </a:rPr>
              <a:t>развитие интереса</a:t>
            </a:r>
            <a:r>
              <a:rPr sz="2000" i="1" spc="-1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i="1" dirty="0">
                <a:solidFill>
                  <a:srgbClr val="001F5F"/>
                </a:solidFill>
                <a:latin typeface="Constantia"/>
                <a:cs typeface="Constantia"/>
              </a:rPr>
              <a:t>к</a:t>
            </a:r>
            <a:r>
              <a:rPr sz="2000" i="1" spc="-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i="1" spc="-20" dirty="0">
                <a:solidFill>
                  <a:srgbClr val="001F5F"/>
                </a:solidFill>
                <a:latin typeface="Constantia"/>
                <a:cs typeface="Constantia"/>
              </a:rPr>
              <a:t>уроку,</a:t>
            </a:r>
            <a:r>
              <a:rPr sz="2000" i="1" spc="-1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i="1" spc="-5" dirty="0">
                <a:solidFill>
                  <a:srgbClr val="001F5F"/>
                </a:solidFill>
                <a:latin typeface="Constantia"/>
                <a:cs typeface="Constantia"/>
              </a:rPr>
              <a:t>через опыт</a:t>
            </a:r>
            <a:endParaRPr sz="2000" dirty="0">
              <a:latin typeface="Constantia"/>
              <a:cs typeface="Constantia"/>
            </a:endParaRPr>
          </a:p>
          <a:p>
            <a:pPr marL="449580" indent="-146050">
              <a:lnSpc>
                <a:spcPct val="100000"/>
              </a:lnSpc>
              <a:buChar char="-"/>
              <a:tabLst>
                <a:tab pos="450215" algn="l"/>
              </a:tabLst>
            </a:pPr>
            <a:r>
              <a:rPr sz="2000" i="1" spc="-5" dirty="0">
                <a:solidFill>
                  <a:srgbClr val="001F5F"/>
                </a:solidFill>
                <a:latin typeface="Constantia"/>
                <a:cs typeface="Constantia"/>
              </a:rPr>
              <a:t>чередование</a:t>
            </a:r>
            <a:r>
              <a:rPr sz="2000" i="1" spc="-20" dirty="0">
                <a:solidFill>
                  <a:srgbClr val="001F5F"/>
                </a:solidFill>
                <a:latin typeface="Constantia"/>
                <a:cs typeface="Constantia"/>
              </a:rPr>
              <a:t> труда </a:t>
            </a:r>
            <a:r>
              <a:rPr sz="2000" i="1" dirty="0">
                <a:solidFill>
                  <a:srgbClr val="001F5F"/>
                </a:solidFill>
                <a:latin typeface="Constantia"/>
                <a:cs typeface="Constantia"/>
              </a:rPr>
              <a:t>и</a:t>
            </a:r>
            <a:r>
              <a:rPr sz="2000" i="1" spc="-2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i="1" spc="-10" dirty="0">
                <a:solidFill>
                  <a:srgbClr val="001F5F"/>
                </a:solidFill>
                <a:latin typeface="Constantia"/>
                <a:cs typeface="Constantia"/>
              </a:rPr>
              <a:t>отдыха.</a:t>
            </a:r>
            <a:endParaRPr sz="2000" dirty="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1800" spc="-5" dirty="0">
                <a:latin typeface="Microsoft Sans Serif"/>
                <a:cs typeface="Microsoft Sans Serif"/>
              </a:rPr>
              <a:t>23</a:t>
            </a:r>
            <a:endParaRPr sz="18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4290" y="418465"/>
            <a:ext cx="44348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5" dirty="0"/>
              <a:t>Разминка</a:t>
            </a:r>
            <a:r>
              <a:rPr sz="4400" spc="-65" dirty="0"/>
              <a:t> </a:t>
            </a:r>
            <a:r>
              <a:rPr sz="4400" spc="-10" dirty="0"/>
              <a:t>мозга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1214170" y="979029"/>
            <a:ext cx="6354445" cy="3199130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3100" b="1" i="1" spc="-15" dirty="0">
                <a:latin typeface="Constantia"/>
                <a:cs typeface="Constantia"/>
              </a:rPr>
              <a:t>Кинезиологические</a:t>
            </a:r>
            <a:r>
              <a:rPr sz="3100" b="1" i="1" dirty="0">
                <a:latin typeface="Constantia"/>
                <a:cs typeface="Constantia"/>
              </a:rPr>
              <a:t> </a:t>
            </a:r>
            <a:r>
              <a:rPr sz="3100" b="1" i="1" spc="-5" dirty="0">
                <a:latin typeface="Constantia"/>
                <a:cs typeface="Constantia"/>
              </a:rPr>
              <a:t>упражнения</a:t>
            </a:r>
            <a:endParaRPr sz="3100" dirty="0">
              <a:latin typeface="Constantia"/>
              <a:cs typeface="Constantia"/>
            </a:endParaRPr>
          </a:p>
          <a:p>
            <a:pPr marL="83820">
              <a:lnSpc>
                <a:spcPct val="100000"/>
              </a:lnSpc>
              <a:spcBef>
                <a:spcPts val="850"/>
              </a:spcBef>
            </a:pPr>
            <a:r>
              <a:rPr sz="2350" i="1" spc="-225" dirty="0">
                <a:solidFill>
                  <a:srgbClr val="AA2B1E"/>
                </a:solidFill>
                <a:latin typeface="Trebuchet MS"/>
                <a:cs typeface="Trebuchet MS"/>
              </a:rPr>
              <a:t>O</a:t>
            </a:r>
            <a:r>
              <a:rPr sz="2350" i="1" spc="60" dirty="0">
                <a:solidFill>
                  <a:srgbClr val="AA2B1E"/>
                </a:solidFill>
                <a:latin typeface="Trebuchet MS"/>
                <a:cs typeface="Trebuchet MS"/>
              </a:rPr>
              <a:t> </a:t>
            </a:r>
            <a:r>
              <a:rPr sz="2800" i="1" spc="-65" dirty="0">
                <a:solidFill>
                  <a:srgbClr val="001F5F"/>
                </a:solidFill>
                <a:latin typeface="Constantia"/>
                <a:cs typeface="Constantia"/>
              </a:rPr>
              <a:t>«Ухо</a:t>
            </a:r>
            <a:r>
              <a:rPr sz="2800" i="1" spc="-2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800" i="1" spc="-5" dirty="0">
                <a:solidFill>
                  <a:srgbClr val="001F5F"/>
                </a:solidFill>
                <a:latin typeface="Constantia"/>
                <a:cs typeface="Constantia"/>
              </a:rPr>
              <a:t>нос»</a:t>
            </a:r>
            <a:endParaRPr sz="2800" dirty="0">
              <a:latin typeface="Constantia"/>
              <a:cs typeface="Constantia"/>
            </a:endParaRPr>
          </a:p>
          <a:p>
            <a:pPr marL="83820">
              <a:lnSpc>
                <a:spcPct val="100000"/>
              </a:lnSpc>
              <a:spcBef>
                <a:spcPts val="670"/>
              </a:spcBef>
            </a:pPr>
            <a:r>
              <a:rPr sz="2350" i="1" spc="-225" dirty="0">
                <a:solidFill>
                  <a:srgbClr val="AA2B1E"/>
                </a:solidFill>
                <a:latin typeface="Trebuchet MS"/>
                <a:cs typeface="Trebuchet MS"/>
              </a:rPr>
              <a:t>O</a:t>
            </a:r>
            <a:r>
              <a:rPr sz="2350" i="1" spc="60" dirty="0">
                <a:solidFill>
                  <a:srgbClr val="AA2B1E"/>
                </a:solidFill>
                <a:latin typeface="Trebuchet MS"/>
                <a:cs typeface="Trebuchet MS"/>
              </a:rPr>
              <a:t> </a:t>
            </a:r>
            <a:r>
              <a:rPr sz="2800" i="1" spc="-5" dirty="0">
                <a:solidFill>
                  <a:srgbClr val="001F5F"/>
                </a:solidFill>
                <a:latin typeface="Constantia"/>
                <a:cs typeface="Constantia"/>
              </a:rPr>
              <a:t>«Я</a:t>
            </a:r>
            <a:r>
              <a:rPr sz="2800" i="1" spc="-2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800" i="1" spc="-10" dirty="0">
                <a:solidFill>
                  <a:srgbClr val="001F5F"/>
                </a:solidFill>
                <a:latin typeface="Constantia"/>
                <a:cs typeface="Constantia"/>
              </a:rPr>
              <a:t>капитан»</a:t>
            </a:r>
            <a:endParaRPr sz="2800" dirty="0">
              <a:latin typeface="Constantia"/>
              <a:cs typeface="Constantia"/>
            </a:endParaRPr>
          </a:p>
          <a:p>
            <a:pPr marL="83820">
              <a:lnSpc>
                <a:spcPct val="100000"/>
              </a:lnSpc>
              <a:spcBef>
                <a:spcPts val="670"/>
              </a:spcBef>
            </a:pPr>
            <a:r>
              <a:rPr sz="2350" i="1" spc="-225" dirty="0">
                <a:solidFill>
                  <a:srgbClr val="AA2B1E"/>
                </a:solidFill>
                <a:latin typeface="Trebuchet MS"/>
                <a:cs typeface="Trebuchet MS"/>
              </a:rPr>
              <a:t>O</a:t>
            </a:r>
            <a:r>
              <a:rPr sz="2350" i="1" spc="60" dirty="0">
                <a:solidFill>
                  <a:srgbClr val="AA2B1E"/>
                </a:solidFill>
                <a:latin typeface="Trebuchet MS"/>
                <a:cs typeface="Trebuchet MS"/>
              </a:rPr>
              <a:t> </a:t>
            </a:r>
            <a:r>
              <a:rPr sz="2800" i="1" spc="-65" dirty="0">
                <a:solidFill>
                  <a:srgbClr val="001F5F"/>
                </a:solidFill>
                <a:latin typeface="Constantia"/>
                <a:cs typeface="Constantia"/>
              </a:rPr>
              <a:t>Кулак</a:t>
            </a:r>
            <a:r>
              <a:rPr sz="2800" i="1" spc="-2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800" i="1" spc="-5" dirty="0">
                <a:solidFill>
                  <a:srgbClr val="001F5F"/>
                </a:solidFill>
                <a:latin typeface="Constantia"/>
                <a:cs typeface="Constantia"/>
              </a:rPr>
              <a:t>–ребро-ладонь»</a:t>
            </a:r>
            <a:endParaRPr sz="2800" dirty="0">
              <a:latin typeface="Constantia"/>
              <a:cs typeface="Constantia"/>
            </a:endParaRPr>
          </a:p>
          <a:p>
            <a:pPr marL="83820">
              <a:lnSpc>
                <a:spcPct val="100000"/>
              </a:lnSpc>
              <a:spcBef>
                <a:spcPts val="670"/>
              </a:spcBef>
            </a:pPr>
            <a:r>
              <a:rPr sz="2350" i="1" spc="-225" dirty="0">
                <a:solidFill>
                  <a:srgbClr val="AA2B1E"/>
                </a:solidFill>
                <a:latin typeface="Trebuchet MS"/>
                <a:cs typeface="Trebuchet MS"/>
              </a:rPr>
              <a:t>O</a:t>
            </a:r>
            <a:r>
              <a:rPr sz="2350" i="1" spc="90" dirty="0">
                <a:solidFill>
                  <a:srgbClr val="AA2B1E"/>
                </a:solidFill>
                <a:latin typeface="Trebuchet MS"/>
                <a:cs typeface="Trebuchet MS"/>
              </a:rPr>
              <a:t> </a:t>
            </a:r>
            <a:r>
              <a:rPr sz="2800" i="1" spc="-5" dirty="0">
                <a:solidFill>
                  <a:srgbClr val="001F5F"/>
                </a:solidFill>
                <a:latin typeface="Constantia"/>
                <a:cs typeface="Constantia"/>
              </a:rPr>
              <a:t>«</a:t>
            </a:r>
            <a:r>
              <a:rPr sz="2800" i="1" spc="-35" dirty="0">
                <a:solidFill>
                  <a:srgbClr val="001F5F"/>
                </a:solidFill>
                <a:latin typeface="Constantia"/>
                <a:cs typeface="Constantia"/>
              </a:rPr>
              <a:t>К</a:t>
            </a:r>
            <a:r>
              <a:rPr sz="2800" i="1" spc="-5" dirty="0">
                <a:solidFill>
                  <a:srgbClr val="001F5F"/>
                </a:solidFill>
                <a:latin typeface="Constantia"/>
                <a:cs typeface="Constantia"/>
              </a:rPr>
              <a:t>ро</a:t>
            </a:r>
            <a:r>
              <a:rPr sz="2800" i="1" spc="-20" dirty="0">
                <a:solidFill>
                  <a:srgbClr val="001F5F"/>
                </a:solidFill>
                <a:latin typeface="Constantia"/>
                <a:cs typeface="Constantia"/>
              </a:rPr>
              <a:t>с</a:t>
            </a:r>
            <a:r>
              <a:rPr sz="2800" i="1" spc="-5" dirty="0">
                <a:solidFill>
                  <a:srgbClr val="001F5F"/>
                </a:solidFill>
                <a:latin typeface="Constantia"/>
                <a:cs typeface="Constantia"/>
              </a:rPr>
              <a:t>с»</a:t>
            </a:r>
            <a:endParaRPr sz="2800" dirty="0">
              <a:latin typeface="Constantia"/>
              <a:cs typeface="Constantia"/>
            </a:endParaRPr>
          </a:p>
          <a:p>
            <a:pPr marL="83820">
              <a:lnSpc>
                <a:spcPct val="100000"/>
              </a:lnSpc>
              <a:spcBef>
                <a:spcPts val="670"/>
              </a:spcBef>
            </a:pPr>
            <a:r>
              <a:rPr sz="2350" i="1" spc="-225" dirty="0">
                <a:solidFill>
                  <a:srgbClr val="AA2B1E"/>
                </a:solidFill>
                <a:latin typeface="Trebuchet MS"/>
                <a:cs typeface="Trebuchet MS"/>
              </a:rPr>
              <a:t>O</a:t>
            </a:r>
            <a:r>
              <a:rPr sz="2350" i="1" spc="80" dirty="0">
                <a:solidFill>
                  <a:srgbClr val="AA2B1E"/>
                </a:solidFill>
                <a:latin typeface="Trebuchet MS"/>
                <a:cs typeface="Trebuchet MS"/>
              </a:rPr>
              <a:t> </a:t>
            </a:r>
            <a:r>
              <a:rPr sz="2800" i="1" spc="-15" dirty="0">
                <a:solidFill>
                  <a:srgbClr val="001F5F"/>
                </a:solidFill>
                <a:latin typeface="Constantia"/>
                <a:cs typeface="Constantia"/>
              </a:rPr>
              <a:t>Письмо</a:t>
            </a:r>
            <a:r>
              <a:rPr sz="2800" i="1" spc="-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800" i="1" spc="-25" dirty="0">
                <a:solidFill>
                  <a:srgbClr val="001F5F"/>
                </a:solidFill>
                <a:latin typeface="Constantia"/>
                <a:cs typeface="Constantia"/>
              </a:rPr>
              <a:t>двумя</a:t>
            </a:r>
            <a:r>
              <a:rPr sz="2800" i="1" spc="-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800" i="1" spc="-20" dirty="0">
                <a:solidFill>
                  <a:srgbClr val="001F5F"/>
                </a:solidFill>
                <a:latin typeface="Constantia"/>
                <a:cs typeface="Constantia"/>
              </a:rPr>
              <a:t>руками</a:t>
            </a:r>
            <a:r>
              <a:rPr sz="2800" i="1" spc="-5" dirty="0">
                <a:solidFill>
                  <a:srgbClr val="001F5F"/>
                </a:solidFill>
                <a:latin typeface="Constantia"/>
                <a:cs typeface="Constantia"/>
              </a:rPr>
              <a:t> одновременно</a:t>
            </a:r>
            <a:endParaRPr sz="2800" dirty="0">
              <a:latin typeface="Constantia"/>
              <a:cs typeface="Constant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43939" y="467868"/>
            <a:ext cx="8063535" cy="6381915"/>
            <a:chOff x="1043939" y="467868"/>
            <a:chExt cx="8063535" cy="638191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3939" y="4261103"/>
              <a:ext cx="3744467" cy="23149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74471" y="467868"/>
              <a:ext cx="2033003" cy="359049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36018" y="4261104"/>
              <a:ext cx="2809443" cy="2588679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539115" y="5970866"/>
            <a:ext cx="280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Microsoft Sans Serif"/>
                <a:cs typeface="Microsoft Sans Serif"/>
              </a:rPr>
              <a:t>2</a:t>
            </a:r>
            <a:r>
              <a:rPr sz="1800" dirty="0">
                <a:latin typeface="Microsoft Sans Serif"/>
                <a:cs typeface="Microsoft Sans Serif"/>
              </a:rPr>
              <a:t>4</a:t>
            </a:r>
          </a:p>
        </p:txBody>
      </p:sp>
      <p:sp>
        <p:nvSpPr>
          <p:cNvPr id="10" name="object 10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8435" y="102666"/>
            <a:ext cx="7292340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/>
              <a:t>Игры </a:t>
            </a:r>
            <a:r>
              <a:rPr sz="4000" spc="-5" dirty="0"/>
              <a:t>на развитие</a:t>
            </a:r>
            <a:r>
              <a:rPr sz="4000" spc="-15" dirty="0"/>
              <a:t> </a:t>
            </a:r>
            <a:r>
              <a:rPr sz="4000" spc="-5" dirty="0"/>
              <a:t>внимания</a:t>
            </a:r>
            <a:endParaRPr sz="4000" dirty="0"/>
          </a:p>
        </p:txBody>
      </p:sp>
      <p:grpSp>
        <p:nvGrpSpPr>
          <p:cNvPr id="3" name="object 3"/>
          <p:cNvGrpSpPr/>
          <p:nvPr/>
        </p:nvGrpSpPr>
        <p:grpSpPr>
          <a:xfrm>
            <a:off x="214884" y="643127"/>
            <a:ext cx="3968750" cy="5935980"/>
            <a:chOff x="214884" y="643127"/>
            <a:chExt cx="3968750" cy="59359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4884" y="643127"/>
              <a:ext cx="3968496" cy="38938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9872" y="4347972"/>
              <a:ext cx="3285744" cy="223113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14884" y="3857244"/>
            <a:ext cx="2676525" cy="646430"/>
          </a:xfrm>
          <a:prstGeom prst="rect">
            <a:avLst/>
          </a:prstGeom>
          <a:solidFill>
            <a:srgbClr val="CCDDEA"/>
          </a:solidFill>
        </p:spPr>
        <p:txBody>
          <a:bodyPr vert="horz" wrap="square" lIns="0" tIns="1968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55"/>
              </a:spcBef>
            </a:pPr>
            <a:r>
              <a:rPr sz="3600" b="1" i="1" spc="-10" dirty="0">
                <a:latin typeface="Constantia"/>
                <a:cs typeface="Constantia"/>
              </a:rPr>
              <a:t>Лабиринт</a:t>
            </a:r>
            <a:endParaRPr sz="3600" dirty="0">
              <a:latin typeface="Constantia"/>
              <a:cs typeface="Constant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14244" y="5780532"/>
            <a:ext cx="3507104" cy="1077595"/>
          </a:xfrm>
          <a:custGeom>
            <a:avLst/>
            <a:gdLst/>
            <a:ahLst/>
            <a:cxnLst/>
            <a:rect l="l" t="t" r="r" b="b"/>
            <a:pathLst>
              <a:path w="3507104" h="1077595">
                <a:moveTo>
                  <a:pt x="3506724" y="1077467"/>
                </a:moveTo>
                <a:lnTo>
                  <a:pt x="0" y="1077467"/>
                </a:lnTo>
                <a:lnTo>
                  <a:pt x="0" y="0"/>
                </a:lnTo>
                <a:lnTo>
                  <a:pt x="3506724" y="0"/>
                </a:lnTo>
                <a:lnTo>
                  <a:pt x="3506724" y="1077467"/>
                </a:lnTo>
                <a:close/>
              </a:path>
            </a:pathLst>
          </a:custGeom>
          <a:solidFill>
            <a:srgbClr val="CCDDE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3042907" y="5789676"/>
            <a:ext cx="285051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8620" marR="5080" indent="-375920">
              <a:lnSpc>
                <a:spcPct val="100000"/>
              </a:lnSpc>
              <a:spcBef>
                <a:spcPts val="105"/>
              </a:spcBef>
            </a:pPr>
            <a:r>
              <a:rPr sz="3200" b="1" i="1" spc="-5" dirty="0">
                <a:latin typeface="Constantia"/>
                <a:cs typeface="Constantia"/>
              </a:rPr>
              <a:t>Заш</a:t>
            </a:r>
            <a:r>
              <a:rPr sz="3200" b="1" i="1" spc="-100" dirty="0">
                <a:latin typeface="Constantia"/>
                <a:cs typeface="Constantia"/>
              </a:rPr>
              <a:t>у</a:t>
            </a:r>
            <a:r>
              <a:rPr sz="3200" b="1" i="1" spc="-5" dirty="0">
                <a:latin typeface="Constantia"/>
                <a:cs typeface="Constantia"/>
              </a:rPr>
              <a:t>мленны</a:t>
            </a:r>
            <a:r>
              <a:rPr sz="3200" b="1" i="1" dirty="0">
                <a:latin typeface="Constantia"/>
                <a:cs typeface="Constantia"/>
              </a:rPr>
              <a:t>е  </a:t>
            </a:r>
            <a:r>
              <a:rPr sz="3200" b="1" i="1" spc="-10" dirty="0">
                <a:latin typeface="Constantia"/>
                <a:cs typeface="Constantia"/>
              </a:rPr>
              <a:t>картинки</a:t>
            </a:r>
            <a:endParaRPr sz="3200" dirty="0">
              <a:latin typeface="Constantia"/>
              <a:cs typeface="Constant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9115" y="5970866"/>
            <a:ext cx="280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Microsoft Sans Serif"/>
                <a:cs typeface="Microsoft Sans Serif"/>
              </a:rPr>
              <a:t>2</a:t>
            </a:r>
            <a:r>
              <a:rPr sz="1800" dirty="0">
                <a:latin typeface="Microsoft Sans Serif"/>
                <a:cs typeface="Microsoft Sans Serif"/>
              </a:rPr>
              <a:t>5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761" y="761"/>
            <a:ext cx="9143365" cy="6856730"/>
            <a:chOff x="761" y="761"/>
            <a:chExt cx="9143365" cy="685673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89476" y="1642872"/>
              <a:ext cx="4954524" cy="400050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61" y="761"/>
              <a:ext cx="9142730" cy="6856730"/>
            </a:xfrm>
            <a:custGeom>
              <a:avLst/>
              <a:gdLst/>
              <a:ahLst/>
              <a:cxnLst/>
              <a:rect l="l" t="t" r="r" b="b"/>
              <a:pathLst>
                <a:path w="9142730" h="6856730">
                  <a:moveTo>
                    <a:pt x="0" y="0"/>
                  </a:moveTo>
                  <a:lnTo>
                    <a:pt x="9142476" y="0"/>
                  </a:lnTo>
                  <a:lnTo>
                    <a:pt x="9142476" y="6856476"/>
                  </a:lnTo>
                  <a:lnTo>
                    <a:pt x="0" y="6856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8175" rIns="0" bIns="0" rtlCol="0">
            <a:spAutoFit/>
          </a:bodyPr>
          <a:lstStyle/>
          <a:p>
            <a:pPr marL="807720" marR="5080" indent="31432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Дети </a:t>
            </a:r>
            <a:r>
              <a:rPr dirty="0"/>
              <a:t>с </a:t>
            </a:r>
            <a:r>
              <a:rPr spc="-5" dirty="0"/>
              <a:t>ограниченными </a:t>
            </a:r>
            <a:r>
              <a:rPr dirty="0"/>
              <a:t> </a:t>
            </a:r>
            <a:r>
              <a:rPr spc="-10" dirty="0"/>
              <a:t>возможностями</a:t>
            </a:r>
            <a:r>
              <a:rPr spc="-15" dirty="0"/>
              <a:t> </a:t>
            </a:r>
            <a:r>
              <a:rPr spc="-10" dirty="0"/>
              <a:t>здоровья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28800" y="2832480"/>
            <a:ext cx="5958840" cy="3097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  <a:tabLst>
                <a:tab pos="1792605" algn="l"/>
              </a:tabLst>
            </a:pPr>
            <a:r>
              <a:rPr sz="2050" i="1" spc="-215" dirty="0">
                <a:solidFill>
                  <a:srgbClr val="AA2B1E"/>
                </a:solidFill>
                <a:latin typeface="Trebuchet MS"/>
                <a:cs typeface="Trebuchet MS"/>
              </a:rPr>
              <a:t>O</a:t>
            </a:r>
            <a:r>
              <a:rPr sz="2050" i="1" spc="-30" dirty="0">
                <a:solidFill>
                  <a:srgbClr val="AA2B1E"/>
                </a:solidFill>
                <a:latin typeface="Trebuchet MS"/>
                <a:cs typeface="Trebuchet MS"/>
              </a:rPr>
              <a:t> </a:t>
            </a:r>
            <a:r>
              <a:rPr sz="2400" i="1" spc="-5" dirty="0">
                <a:solidFill>
                  <a:srgbClr val="001F5F"/>
                </a:solidFill>
                <a:latin typeface="Constantia"/>
                <a:cs typeface="Constantia"/>
              </a:rPr>
              <a:t>Дети</a:t>
            </a:r>
            <a:r>
              <a:rPr sz="2400" i="1" spc="-1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400" i="1" dirty="0">
                <a:solidFill>
                  <a:srgbClr val="001F5F"/>
                </a:solidFill>
                <a:latin typeface="Constantia"/>
                <a:cs typeface="Constantia"/>
              </a:rPr>
              <a:t>с</a:t>
            </a:r>
            <a:r>
              <a:rPr sz="2400" i="1" spc="-5" dirty="0">
                <a:solidFill>
                  <a:srgbClr val="001F5F"/>
                </a:solidFill>
                <a:latin typeface="Constantia"/>
                <a:cs typeface="Constantia"/>
              </a:rPr>
              <a:t> ограниченными</a:t>
            </a:r>
            <a:r>
              <a:rPr sz="2400" i="1" spc="-10" dirty="0">
                <a:solidFill>
                  <a:srgbClr val="001F5F"/>
                </a:solidFill>
                <a:latin typeface="Constantia"/>
                <a:cs typeface="Constantia"/>
              </a:rPr>
              <a:t> возможностями </a:t>
            </a:r>
            <a:r>
              <a:rPr sz="2400" i="1" spc="-55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400" i="1" spc="-5" dirty="0">
                <a:solidFill>
                  <a:srgbClr val="001F5F"/>
                </a:solidFill>
                <a:latin typeface="Constantia"/>
                <a:cs typeface="Constantia"/>
              </a:rPr>
              <a:t>здоровья </a:t>
            </a:r>
            <a:r>
              <a:rPr sz="2400" i="1" spc="-15" dirty="0">
                <a:solidFill>
                  <a:srgbClr val="001F5F"/>
                </a:solidFill>
                <a:latin typeface="Constantia"/>
                <a:cs typeface="Constantia"/>
              </a:rPr>
              <a:t>(ОВЗ) </a:t>
            </a:r>
            <a:r>
              <a:rPr sz="2400" i="1" dirty="0">
                <a:solidFill>
                  <a:srgbClr val="001F5F"/>
                </a:solidFill>
                <a:latin typeface="Constantia"/>
                <a:cs typeface="Constantia"/>
              </a:rPr>
              <a:t>– это </a:t>
            </a:r>
            <a:r>
              <a:rPr sz="2400" i="1" spc="-5" dirty="0">
                <a:solidFill>
                  <a:srgbClr val="001F5F"/>
                </a:solidFill>
                <a:latin typeface="Constantia"/>
                <a:cs typeface="Constantia"/>
              </a:rPr>
              <a:t>дети </a:t>
            </a:r>
            <a:r>
              <a:rPr sz="2400" i="1" dirty="0">
                <a:solidFill>
                  <a:srgbClr val="001F5F"/>
                </a:solidFill>
                <a:latin typeface="Constantia"/>
                <a:cs typeface="Constantia"/>
              </a:rPr>
              <a:t>, </a:t>
            </a:r>
            <a:r>
              <a:rPr sz="2400" i="1" spc="-5" dirty="0">
                <a:solidFill>
                  <a:srgbClr val="001F5F"/>
                </a:solidFill>
                <a:latin typeface="Constantia"/>
                <a:cs typeface="Constantia"/>
              </a:rPr>
              <a:t>состояние </a:t>
            </a:r>
            <a:r>
              <a:rPr sz="2400" i="1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400" i="1" spc="-5" dirty="0">
                <a:solidFill>
                  <a:srgbClr val="001F5F"/>
                </a:solidFill>
                <a:latin typeface="Constantia"/>
                <a:cs typeface="Constantia"/>
              </a:rPr>
              <a:t>здоровья </a:t>
            </a:r>
            <a:r>
              <a:rPr sz="2400" i="1" spc="-10" dirty="0">
                <a:solidFill>
                  <a:srgbClr val="001F5F"/>
                </a:solidFill>
                <a:latin typeface="Constantia"/>
                <a:cs typeface="Constantia"/>
              </a:rPr>
              <a:t>которых</a:t>
            </a:r>
            <a:r>
              <a:rPr sz="2400" i="1" spc="-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400" i="1" spc="-10" dirty="0">
                <a:solidFill>
                  <a:srgbClr val="001F5F"/>
                </a:solidFill>
                <a:latin typeface="Constantia"/>
                <a:cs typeface="Constantia"/>
              </a:rPr>
              <a:t>препятствует </a:t>
            </a:r>
            <a:r>
              <a:rPr sz="2400" i="1" spc="-5" dirty="0">
                <a:solidFill>
                  <a:srgbClr val="001F5F"/>
                </a:solidFill>
                <a:latin typeface="Constantia"/>
                <a:cs typeface="Constantia"/>
              </a:rPr>
              <a:t> освоению обычных образовательных </a:t>
            </a:r>
            <a:r>
              <a:rPr sz="2400" i="1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400" i="1" spc="-5" dirty="0">
                <a:solidFill>
                  <a:srgbClr val="001F5F"/>
                </a:solidFill>
                <a:latin typeface="Constantia"/>
                <a:cs typeface="Constantia"/>
              </a:rPr>
              <a:t>программ	вне специальных </a:t>
            </a:r>
            <a:r>
              <a:rPr sz="2400" i="1" spc="-15" dirty="0">
                <a:solidFill>
                  <a:srgbClr val="001F5F"/>
                </a:solidFill>
                <a:latin typeface="Constantia"/>
                <a:cs typeface="Constantia"/>
              </a:rPr>
              <a:t>условий </a:t>
            </a:r>
            <a:r>
              <a:rPr sz="2400" i="1" spc="-10" dirty="0">
                <a:solidFill>
                  <a:srgbClr val="001F5F"/>
                </a:solidFill>
                <a:latin typeface="Constantia"/>
                <a:cs typeface="Constantia"/>
              </a:rPr>
              <a:t> обучения</a:t>
            </a:r>
            <a:r>
              <a:rPr sz="2400" i="1" spc="-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400" i="1" dirty="0">
                <a:solidFill>
                  <a:srgbClr val="001F5F"/>
                </a:solidFill>
                <a:latin typeface="Constantia"/>
                <a:cs typeface="Constantia"/>
              </a:rPr>
              <a:t>и</a:t>
            </a:r>
            <a:r>
              <a:rPr sz="2400" i="1" spc="-5" dirty="0">
                <a:solidFill>
                  <a:srgbClr val="001F5F"/>
                </a:solidFill>
                <a:latin typeface="Constantia"/>
                <a:cs typeface="Constantia"/>
              </a:rPr>
              <a:t> воспитания</a:t>
            </a:r>
            <a:r>
              <a:rPr sz="2400" i="1" spc="-5" dirty="0">
                <a:latin typeface="Constantia"/>
                <a:cs typeface="Constantia"/>
              </a:rPr>
              <a:t>.</a:t>
            </a:r>
            <a:endParaRPr sz="2400" dirty="0">
              <a:latin typeface="Constantia"/>
              <a:cs typeface="Constantia"/>
            </a:endParaRPr>
          </a:p>
          <a:p>
            <a:pPr>
              <a:lnSpc>
                <a:spcPct val="100000"/>
              </a:lnSpc>
            </a:pPr>
            <a:endParaRPr sz="3300" dirty="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2050" i="1" spc="-215" dirty="0">
                <a:solidFill>
                  <a:srgbClr val="AA2B1E"/>
                </a:solidFill>
                <a:latin typeface="Trebuchet MS"/>
                <a:cs typeface="Trebuchet MS"/>
              </a:rPr>
              <a:t>O</a:t>
            </a:r>
            <a:r>
              <a:rPr sz="2050" i="1" spc="-35" dirty="0">
                <a:solidFill>
                  <a:srgbClr val="AA2B1E"/>
                </a:solidFill>
                <a:latin typeface="Trebuchet MS"/>
                <a:cs typeface="Trebuchet MS"/>
              </a:rPr>
              <a:t> </a:t>
            </a:r>
            <a:r>
              <a:rPr sz="2400" i="1" spc="-35" dirty="0">
                <a:solidFill>
                  <a:srgbClr val="001F5F"/>
                </a:solidFill>
                <a:latin typeface="Constantia"/>
                <a:cs typeface="Constantia"/>
              </a:rPr>
              <a:t>Условия</a:t>
            </a:r>
            <a:r>
              <a:rPr sz="2400" i="1" spc="-1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400" i="1" spc="-5" dirty="0">
                <a:solidFill>
                  <a:srgbClr val="001F5F"/>
                </a:solidFill>
                <a:latin typeface="Constantia"/>
                <a:cs typeface="Constantia"/>
              </a:rPr>
              <a:t>определяет </a:t>
            </a:r>
            <a:r>
              <a:rPr sz="2400" i="1" spc="-15" dirty="0">
                <a:solidFill>
                  <a:srgbClr val="001F5F"/>
                </a:solidFill>
                <a:latin typeface="Constantia"/>
                <a:cs typeface="Constantia"/>
              </a:rPr>
              <a:t>РПМПК</a:t>
            </a:r>
            <a:endParaRPr sz="2400" dirty="0">
              <a:latin typeface="Constantia"/>
              <a:cs typeface="Constant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39" y="147828"/>
            <a:ext cx="1382268" cy="172821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39115" y="5970866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1</a:t>
            </a:r>
          </a:p>
        </p:txBody>
      </p:sp>
      <p:sp>
        <p:nvSpPr>
          <p:cNvPr id="6" name="object 6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14545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Упражнение</a:t>
            </a:r>
          </a:p>
          <a:p>
            <a:pPr marL="4728845" marR="5080" indent="-221615">
              <a:lnSpc>
                <a:spcPct val="100000"/>
              </a:lnSpc>
            </a:pPr>
            <a:r>
              <a:rPr spc="-15" dirty="0"/>
              <a:t>«Найди</a:t>
            </a:r>
            <a:r>
              <a:rPr spc="-70" dirty="0"/>
              <a:t> </a:t>
            </a:r>
            <a:r>
              <a:rPr spc="-10" dirty="0"/>
              <a:t>слово </a:t>
            </a:r>
            <a:r>
              <a:rPr spc="-810" dirty="0"/>
              <a:t> </a:t>
            </a:r>
            <a:r>
              <a:rPr spc="-5" dirty="0"/>
              <a:t>среди</a:t>
            </a:r>
            <a:r>
              <a:rPr spc="-35" dirty="0"/>
              <a:t> </a:t>
            </a:r>
            <a:r>
              <a:rPr spc="-15" dirty="0"/>
              <a:t>букв»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3152" y="56388"/>
            <a:ext cx="9070975" cy="6489700"/>
            <a:chOff x="73152" y="56388"/>
            <a:chExt cx="9070975" cy="64897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83836" y="2564892"/>
              <a:ext cx="4360164" cy="36042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152" y="2322576"/>
              <a:ext cx="4751832" cy="42230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4611" y="56388"/>
              <a:ext cx="4398264" cy="2081783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01511" y="1974786"/>
            <a:ext cx="280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Microsoft Sans Serif"/>
                <a:cs typeface="Microsoft Sans Serif"/>
              </a:rPr>
              <a:t>2</a:t>
            </a:r>
            <a:r>
              <a:rPr sz="1800" dirty="0">
                <a:latin typeface="Microsoft Sans Serif"/>
                <a:cs typeface="Microsoft Sans Serif"/>
              </a:rPr>
              <a:t>7</a:t>
            </a:r>
          </a:p>
        </p:txBody>
      </p:sp>
      <p:sp>
        <p:nvSpPr>
          <p:cNvPr id="8" name="object 8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4884" y="0"/>
            <a:ext cx="8552180" cy="6621780"/>
            <a:chOff x="214884" y="0"/>
            <a:chExt cx="8552180" cy="66217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1500" y="571500"/>
              <a:ext cx="3214116" cy="32766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14884" y="0"/>
              <a:ext cx="3499485" cy="523240"/>
            </a:xfrm>
            <a:custGeom>
              <a:avLst/>
              <a:gdLst/>
              <a:ahLst/>
              <a:cxnLst/>
              <a:rect l="l" t="t" r="r" b="b"/>
              <a:pathLst>
                <a:path w="3499485" h="523240">
                  <a:moveTo>
                    <a:pt x="3499104" y="522731"/>
                  </a:moveTo>
                  <a:lnTo>
                    <a:pt x="0" y="522731"/>
                  </a:lnTo>
                  <a:lnTo>
                    <a:pt x="0" y="0"/>
                  </a:lnTo>
                  <a:lnTo>
                    <a:pt x="3499104" y="0"/>
                  </a:lnTo>
                  <a:lnTo>
                    <a:pt x="3499104" y="522731"/>
                  </a:lnTo>
                  <a:close/>
                </a:path>
              </a:pathLst>
            </a:custGeom>
            <a:solidFill>
              <a:srgbClr val="CCDDE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16852" y="13334"/>
            <a:ext cx="3094990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40" dirty="0"/>
              <a:t>Таблицы</a:t>
            </a:r>
            <a:r>
              <a:rPr sz="2800" spc="-55" dirty="0"/>
              <a:t> </a:t>
            </a:r>
            <a:r>
              <a:rPr sz="2800" spc="-35" dirty="0"/>
              <a:t>Шульте</a:t>
            </a:r>
            <a:endParaRPr sz="2800" dirty="0"/>
          </a:p>
        </p:txBody>
      </p:sp>
      <p:sp>
        <p:nvSpPr>
          <p:cNvPr id="6" name="object 6"/>
          <p:cNvSpPr txBox="1"/>
          <p:nvPr/>
        </p:nvSpPr>
        <p:spPr>
          <a:xfrm>
            <a:off x="555396" y="6326302"/>
            <a:ext cx="25463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spc="-5" dirty="0">
                <a:latin typeface="Microsoft Sans Serif"/>
                <a:cs typeface="Microsoft Sans Serif"/>
              </a:rPr>
              <a:t>2</a:t>
            </a:r>
            <a:r>
              <a:rPr sz="1800" dirty="0">
                <a:latin typeface="Microsoft Sans Serif"/>
                <a:cs typeface="Microsoft Sans Serif"/>
              </a:rPr>
              <a:t>8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4572000" y="0"/>
            <a:ext cx="3716020" cy="3923029"/>
            <a:chOff x="4572000" y="0"/>
            <a:chExt cx="3716020" cy="3923029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43627" y="499872"/>
              <a:ext cx="3357372" cy="342290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572000" y="0"/>
              <a:ext cx="3716020" cy="462280"/>
            </a:xfrm>
            <a:custGeom>
              <a:avLst/>
              <a:gdLst/>
              <a:ahLst/>
              <a:cxnLst/>
              <a:rect l="l" t="t" r="r" b="b"/>
              <a:pathLst>
                <a:path w="3716020" h="462280">
                  <a:moveTo>
                    <a:pt x="3715511" y="461772"/>
                  </a:moveTo>
                  <a:lnTo>
                    <a:pt x="0" y="461772"/>
                  </a:lnTo>
                  <a:lnTo>
                    <a:pt x="0" y="0"/>
                  </a:lnTo>
                  <a:lnTo>
                    <a:pt x="3715511" y="0"/>
                  </a:lnTo>
                  <a:lnTo>
                    <a:pt x="3715511" y="461772"/>
                  </a:lnTo>
                  <a:close/>
                </a:path>
              </a:pathLst>
            </a:custGeom>
            <a:solidFill>
              <a:srgbClr val="CCDDE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650740" y="17780"/>
            <a:ext cx="30702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40" dirty="0">
                <a:latin typeface="Microsoft Sans Serif"/>
                <a:cs typeface="Microsoft Sans Serif"/>
              </a:rPr>
              <a:t>Графический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диктант</a:t>
            </a:r>
            <a:endParaRPr sz="2400" dirty="0">
              <a:latin typeface="Microsoft Sans Serif"/>
              <a:cs typeface="Microsoft Sans Serif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1500" y="3928871"/>
            <a:ext cx="4000500" cy="2749296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643127" y="4000500"/>
            <a:ext cx="2748280" cy="368935"/>
          </a:xfrm>
          <a:prstGeom prst="rect">
            <a:avLst/>
          </a:prstGeom>
          <a:solidFill>
            <a:srgbClr val="CCDDEA"/>
          </a:solidFill>
        </p:spPr>
        <p:txBody>
          <a:bodyPr vert="horz" wrap="square" lIns="0" tIns="3429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70"/>
              </a:spcBef>
            </a:pPr>
            <a:r>
              <a:rPr sz="1800" b="1" i="1" spc="-15" dirty="0">
                <a:latin typeface="Arial"/>
                <a:cs typeface="Arial"/>
              </a:rPr>
              <a:t>Корректурные</a:t>
            </a:r>
            <a:r>
              <a:rPr sz="1800" b="1" i="1" spc="-40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пробы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43437" y="3571875"/>
            <a:ext cx="3929379" cy="3286125"/>
            <a:chOff x="4643437" y="3571875"/>
            <a:chExt cx="3929379" cy="3286125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58511" y="4072127"/>
              <a:ext cx="2930651" cy="278587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643437" y="3571875"/>
              <a:ext cx="3929379" cy="571500"/>
            </a:xfrm>
            <a:custGeom>
              <a:avLst/>
              <a:gdLst/>
              <a:ahLst/>
              <a:cxnLst/>
              <a:rect l="l" t="t" r="r" b="b"/>
              <a:pathLst>
                <a:path w="3929379" h="571500">
                  <a:moveTo>
                    <a:pt x="3929087" y="571500"/>
                  </a:moveTo>
                  <a:lnTo>
                    <a:pt x="0" y="571500"/>
                  </a:lnTo>
                  <a:lnTo>
                    <a:pt x="0" y="0"/>
                  </a:lnTo>
                  <a:lnTo>
                    <a:pt x="3929087" y="0"/>
                  </a:lnTo>
                  <a:lnTo>
                    <a:pt x="3929087" y="571500"/>
                  </a:lnTo>
                  <a:close/>
                </a:path>
              </a:pathLst>
            </a:custGeom>
            <a:solidFill>
              <a:srgbClr val="CCDDE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395277" y="3397250"/>
            <a:ext cx="2424430" cy="878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95"/>
              </a:spcBef>
            </a:pPr>
            <a:r>
              <a:rPr sz="2800" b="1" i="1" spc="-20" dirty="0">
                <a:latin typeface="Constantia"/>
                <a:cs typeface="Constantia"/>
              </a:rPr>
              <a:t>Упражнения</a:t>
            </a:r>
            <a:endParaRPr sz="2800" dirty="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2800" b="1" i="1" spc="-5" dirty="0">
                <a:latin typeface="Constantia"/>
                <a:cs typeface="Constantia"/>
              </a:rPr>
              <a:t>«</a:t>
            </a:r>
            <a:r>
              <a:rPr sz="2800" b="1" i="1" spc="-50" dirty="0">
                <a:latin typeface="Constantia"/>
                <a:cs typeface="Constantia"/>
              </a:rPr>
              <a:t>Н</a:t>
            </a:r>
            <a:r>
              <a:rPr sz="2800" b="1" i="1" spc="-90" dirty="0">
                <a:latin typeface="Constantia"/>
                <a:cs typeface="Constantia"/>
              </a:rPr>
              <a:t>у</a:t>
            </a:r>
            <a:r>
              <a:rPr sz="2800" b="1" i="1" spc="-5" dirty="0">
                <a:latin typeface="Constantia"/>
                <a:cs typeface="Constantia"/>
              </a:rPr>
              <a:t>мбри</a:t>
            </a:r>
            <a:r>
              <a:rPr sz="2800" b="1" i="1" spc="-50" dirty="0">
                <a:latin typeface="Constantia"/>
                <a:cs typeface="Constantia"/>
              </a:rPr>
              <a:t>к</a:t>
            </a:r>
            <a:r>
              <a:rPr sz="2800" b="1" i="1" spc="-5" dirty="0">
                <a:latin typeface="Constantia"/>
                <a:cs typeface="Constantia"/>
              </a:rPr>
              <a:t>с</a:t>
            </a:r>
            <a:r>
              <a:rPr sz="2800" b="1" i="1" dirty="0">
                <a:latin typeface="Constantia"/>
                <a:cs typeface="Constantia"/>
              </a:rPr>
              <a:t>ы</a:t>
            </a:r>
            <a:r>
              <a:rPr sz="2800" b="1" i="1" spc="-5" dirty="0">
                <a:latin typeface="Constantia"/>
                <a:cs typeface="Constantia"/>
              </a:rPr>
              <a:t>»</a:t>
            </a:r>
            <a:endParaRPr sz="2800" dirty="0">
              <a:latin typeface="Constantia"/>
              <a:cs typeface="Constanti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9115" y="553694"/>
            <a:ext cx="7171690" cy="5701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21915" marR="5080" indent="-1714500">
              <a:lnSpc>
                <a:spcPct val="100000"/>
              </a:lnSpc>
              <a:spcBef>
                <a:spcPts val="100"/>
              </a:spcBef>
            </a:pPr>
            <a:r>
              <a:rPr sz="3600" b="1" i="1" dirty="0">
                <a:latin typeface="Constantia"/>
                <a:cs typeface="Constantia"/>
              </a:rPr>
              <a:t>110 </a:t>
            </a:r>
            <a:r>
              <a:rPr sz="3600" b="1" i="1" spc="-10" dirty="0">
                <a:latin typeface="Constantia"/>
                <a:cs typeface="Constantia"/>
              </a:rPr>
              <a:t>способов позаботиться </a:t>
            </a:r>
            <a:r>
              <a:rPr sz="3600" b="1" i="1" spc="-815" dirty="0">
                <a:latin typeface="Constantia"/>
                <a:cs typeface="Constantia"/>
              </a:rPr>
              <a:t> </a:t>
            </a:r>
            <a:r>
              <a:rPr sz="3600" b="1" i="1" dirty="0">
                <a:latin typeface="Constantia"/>
                <a:cs typeface="Constantia"/>
              </a:rPr>
              <a:t>о</a:t>
            </a:r>
            <a:r>
              <a:rPr sz="3600" b="1" i="1" spc="-10" dirty="0">
                <a:latin typeface="Constantia"/>
                <a:cs typeface="Constantia"/>
              </a:rPr>
              <a:t> самой себе</a:t>
            </a:r>
            <a:endParaRPr sz="3600" dirty="0">
              <a:latin typeface="Constantia"/>
              <a:cs typeface="Constantia"/>
            </a:endParaRPr>
          </a:p>
          <a:p>
            <a:pPr marL="337820">
              <a:lnSpc>
                <a:spcPts val="1725"/>
              </a:lnSpc>
              <a:tabLst>
                <a:tab pos="612140" algn="l"/>
              </a:tabLst>
            </a:pPr>
            <a:r>
              <a:rPr sz="1700" i="1" spc="-170" dirty="0">
                <a:solidFill>
                  <a:srgbClr val="AA2B1E"/>
                </a:solidFill>
                <a:latin typeface="Trebuchet MS"/>
                <a:cs typeface="Trebuchet MS"/>
              </a:rPr>
              <a:t>O	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примите</a:t>
            </a:r>
            <a:r>
              <a:rPr sz="2000" b="1" i="1" spc="-1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горячую</a:t>
            </a:r>
            <a:r>
              <a:rPr sz="2000" b="1" i="1" spc="-2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ванну</a:t>
            </a:r>
            <a:endParaRPr sz="2000" dirty="0">
              <a:latin typeface="Constantia"/>
              <a:cs typeface="Constantia"/>
            </a:endParaRPr>
          </a:p>
          <a:p>
            <a:pPr marL="337820">
              <a:lnSpc>
                <a:spcPct val="100000"/>
              </a:lnSpc>
              <a:spcBef>
                <a:spcPts val="240"/>
              </a:spcBef>
              <a:tabLst>
                <a:tab pos="612140" algn="l"/>
              </a:tabLst>
            </a:pPr>
            <a:r>
              <a:rPr sz="1700" i="1" spc="-170" dirty="0">
                <a:solidFill>
                  <a:srgbClr val="AA2B1E"/>
                </a:solidFill>
                <a:latin typeface="Trebuchet MS"/>
                <a:cs typeface="Trebuchet MS"/>
              </a:rPr>
              <a:t>O	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Сходите</a:t>
            </a:r>
            <a:r>
              <a:rPr sz="2000" b="1" i="1" spc="-2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на</a:t>
            </a:r>
            <a:r>
              <a:rPr sz="2000" b="1" i="1" spc="-2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прогулку</a:t>
            </a:r>
            <a:endParaRPr sz="2000" dirty="0">
              <a:latin typeface="Constantia"/>
              <a:cs typeface="Constantia"/>
            </a:endParaRPr>
          </a:p>
          <a:p>
            <a:pPr marL="337820">
              <a:lnSpc>
                <a:spcPct val="100000"/>
              </a:lnSpc>
              <a:spcBef>
                <a:spcPts val="240"/>
              </a:spcBef>
              <a:tabLst>
                <a:tab pos="612140" algn="l"/>
              </a:tabLst>
            </a:pPr>
            <a:r>
              <a:rPr sz="1700" i="1" spc="-170" dirty="0">
                <a:solidFill>
                  <a:srgbClr val="AA2B1E"/>
                </a:solidFill>
                <a:latin typeface="Trebuchet MS"/>
                <a:cs typeface="Trebuchet MS"/>
              </a:rPr>
              <a:t>O	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Возьмите</a:t>
            </a:r>
            <a:r>
              <a:rPr sz="2000" b="1" i="1" spc="-2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урок</a:t>
            </a:r>
            <a:r>
              <a:rPr sz="2000" b="1" i="1" spc="-2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танцев</a:t>
            </a:r>
            <a:endParaRPr sz="2000" dirty="0">
              <a:latin typeface="Constantia"/>
              <a:cs typeface="Constantia"/>
            </a:endParaRPr>
          </a:p>
          <a:p>
            <a:pPr marL="337820">
              <a:lnSpc>
                <a:spcPct val="100000"/>
              </a:lnSpc>
              <a:spcBef>
                <a:spcPts val="240"/>
              </a:spcBef>
              <a:tabLst>
                <a:tab pos="612140" algn="l"/>
              </a:tabLst>
            </a:pPr>
            <a:r>
              <a:rPr sz="1700" i="1" spc="-170" dirty="0">
                <a:solidFill>
                  <a:srgbClr val="AA2B1E"/>
                </a:solidFill>
                <a:latin typeface="Trebuchet MS"/>
                <a:cs typeface="Trebuchet MS"/>
              </a:rPr>
              <a:t>O	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Поплавайте</a:t>
            </a:r>
            <a:endParaRPr sz="2000" dirty="0">
              <a:latin typeface="Constantia"/>
              <a:cs typeface="Constantia"/>
            </a:endParaRPr>
          </a:p>
          <a:p>
            <a:pPr marL="337820">
              <a:lnSpc>
                <a:spcPct val="100000"/>
              </a:lnSpc>
              <a:spcBef>
                <a:spcPts val="240"/>
              </a:spcBef>
              <a:tabLst>
                <a:tab pos="612140" algn="l"/>
              </a:tabLst>
            </a:pPr>
            <a:r>
              <a:rPr sz="1700" i="1" spc="-170" dirty="0">
                <a:solidFill>
                  <a:srgbClr val="AA2B1E"/>
                </a:solidFill>
                <a:latin typeface="Trebuchet MS"/>
                <a:cs typeface="Trebuchet MS"/>
              </a:rPr>
              <a:t>O	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Покатайтесь</a:t>
            </a:r>
            <a:r>
              <a:rPr sz="2000" b="1" i="1" spc="-3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на</a:t>
            </a:r>
            <a:r>
              <a:rPr sz="2000" b="1" i="1" spc="-2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велосипеде</a:t>
            </a:r>
            <a:endParaRPr sz="2000" dirty="0">
              <a:latin typeface="Constantia"/>
              <a:cs typeface="Constantia"/>
            </a:endParaRPr>
          </a:p>
          <a:p>
            <a:pPr marL="337820">
              <a:lnSpc>
                <a:spcPct val="100000"/>
              </a:lnSpc>
              <a:spcBef>
                <a:spcPts val="240"/>
              </a:spcBef>
              <a:tabLst>
                <a:tab pos="612140" algn="l"/>
              </a:tabLst>
            </a:pPr>
            <a:r>
              <a:rPr sz="1700" i="1" spc="-170" dirty="0">
                <a:solidFill>
                  <a:srgbClr val="AA2B1E"/>
                </a:solidFill>
                <a:latin typeface="Trebuchet MS"/>
                <a:cs typeface="Trebuchet MS"/>
              </a:rPr>
              <a:t>O	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Понаблюдайте</a:t>
            </a:r>
            <a:r>
              <a:rPr sz="2000" b="1" i="1" spc="-1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за</a:t>
            </a:r>
            <a:r>
              <a:rPr sz="2000" b="1" i="1" spc="-2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закатом</a:t>
            </a:r>
            <a:r>
              <a:rPr sz="2000" b="1" i="1" spc="-1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солнца</a:t>
            </a:r>
            <a:endParaRPr sz="2000" dirty="0">
              <a:latin typeface="Constantia"/>
              <a:cs typeface="Constantia"/>
            </a:endParaRPr>
          </a:p>
          <a:p>
            <a:pPr marL="337820" marR="3728085">
              <a:lnSpc>
                <a:spcPct val="110000"/>
              </a:lnSpc>
              <a:tabLst>
                <a:tab pos="612140" algn="l"/>
              </a:tabLst>
            </a:pPr>
            <a:r>
              <a:rPr sz="1700" i="1" spc="-170" dirty="0">
                <a:solidFill>
                  <a:srgbClr val="AA2B1E"/>
                </a:solidFill>
                <a:latin typeface="Trebuchet MS"/>
                <a:cs typeface="Trebuchet MS"/>
              </a:rPr>
              <a:t>O	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Раскрасьте </a:t>
            </a: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раскраску </a:t>
            </a:r>
            <a:r>
              <a:rPr sz="2000" b="1" i="1" spc="-44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1700" i="1" spc="-170" dirty="0">
                <a:solidFill>
                  <a:srgbClr val="AA2B1E"/>
                </a:solidFill>
                <a:latin typeface="Trebuchet MS"/>
                <a:cs typeface="Trebuchet MS"/>
              </a:rPr>
              <a:t>O	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Переставьте</a:t>
            </a:r>
            <a:r>
              <a:rPr sz="2000" b="1" i="1" spc="434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мебель </a:t>
            </a: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1700" i="1" spc="-170" dirty="0">
                <a:solidFill>
                  <a:srgbClr val="AA2B1E"/>
                </a:solidFill>
                <a:latin typeface="Trebuchet MS"/>
                <a:cs typeface="Trebuchet MS"/>
              </a:rPr>
              <a:t>O	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Спойте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15" dirty="0">
                <a:solidFill>
                  <a:srgbClr val="001F5F"/>
                </a:solidFill>
                <a:latin typeface="Constantia"/>
                <a:cs typeface="Constantia"/>
              </a:rPr>
              <a:t>что-нибудь</a:t>
            </a:r>
            <a:endParaRPr sz="2000" dirty="0">
              <a:latin typeface="Constantia"/>
              <a:cs typeface="Constantia"/>
            </a:endParaRPr>
          </a:p>
          <a:p>
            <a:pPr marL="337820">
              <a:lnSpc>
                <a:spcPct val="100000"/>
              </a:lnSpc>
              <a:spcBef>
                <a:spcPts val="240"/>
              </a:spcBef>
              <a:tabLst>
                <a:tab pos="612140" algn="l"/>
              </a:tabLst>
            </a:pPr>
            <a:r>
              <a:rPr sz="1700" i="1" spc="-170" dirty="0">
                <a:solidFill>
                  <a:srgbClr val="AA2B1E"/>
                </a:solidFill>
                <a:latin typeface="Trebuchet MS"/>
                <a:cs typeface="Trebuchet MS"/>
              </a:rPr>
              <a:t>O	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Посмотрите</a:t>
            </a: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старые</a:t>
            </a: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фотографии</a:t>
            </a:r>
            <a:endParaRPr sz="2000" dirty="0">
              <a:latin typeface="Constantia"/>
              <a:cs typeface="Constantia"/>
            </a:endParaRPr>
          </a:p>
          <a:p>
            <a:pPr marL="337820">
              <a:lnSpc>
                <a:spcPct val="100000"/>
              </a:lnSpc>
              <a:spcBef>
                <a:spcPts val="240"/>
              </a:spcBef>
              <a:tabLst>
                <a:tab pos="612140" algn="l"/>
              </a:tabLst>
            </a:pPr>
            <a:r>
              <a:rPr sz="1700" i="1" spc="-170" dirty="0">
                <a:solidFill>
                  <a:srgbClr val="AA2B1E"/>
                </a:solidFill>
                <a:latin typeface="Trebuchet MS"/>
                <a:cs typeface="Trebuchet MS"/>
              </a:rPr>
              <a:t>O	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Сходите</a:t>
            </a:r>
            <a:r>
              <a:rPr sz="2000" b="1" i="1" spc="-2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в</a:t>
            </a:r>
            <a:r>
              <a:rPr sz="2000" b="1" i="1" spc="-2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15" dirty="0">
                <a:solidFill>
                  <a:srgbClr val="001F5F"/>
                </a:solidFill>
                <a:latin typeface="Constantia"/>
                <a:cs typeface="Constantia"/>
              </a:rPr>
              <a:t>поход</a:t>
            </a:r>
            <a:endParaRPr sz="2000" dirty="0">
              <a:latin typeface="Constantia"/>
              <a:cs typeface="Constantia"/>
            </a:endParaRPr>
          </a:p>
          <a:p>
            <a:pPr marL="337820">
              <a:lnSpc>
                <a:spcPct val="100000"/>
              </a:lnSpc>
              <a:spcBef>
                <a:spcPts val="240"/>
              </a:spcBef>
              <a:tabLst>
                <a:tab pos="612140" algn="l"/>
              </a:tabLst>
            </a:pPr>
            <a:r>
              <a:rPr sz="1700" i="1" spc="-170" dirty="0">
                <a:solidFill>
                  <a:srgbClr val="AA2B1E"/>
                </a:solidFill>
                <a:latin typeface="Trebuchet MS"/>
                <a:cs typeface="Trebuchet MS"/>
              </a:rPr>
              <a:t>O	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Посетите</a:t>
            </a:r>
            <a:r>
              <a:rPr sz="2000" b="1" i="1" spc="-4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оранжерею</a:t>
            </a:r>
            <a:endParaRPr sz="2000" dirty="0">
              <a:latin typeface="Constantia"/>
              <a:cs typeface="Constantia"/>
            </a:endParaRPr>
          </a:p>
          <a:p>
            <a:pPr marL="337820">
              <a:lnSpc>
                <a:spcPct val="100000"/>
              </a:lnSpc>
              <a:spcBef>
                <a:spcPts val="240"/>
              </a:spcBef>
              <a:tabLst>
                <a:tab pos="612140" algn="l"/>
              </a:tabLst>
            </a:pPr>
            <a:r>
              <a:rPr sz="1700" i="1" spc="-170" dirty="0">
                <a:solidFill>
                  <a:srgbClr val="AA2B1E"/>
                </a:solidFill>
                <a:latin typeface="Trebuchet MS"/>
                <a:cs typeface="Trebuchet MS"/>
              </a:rPr>
              <a:t>O	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Поиграйте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с </a:t>
            </a:r>
            <a:r>
              <a:rPr sz="2000" b="1" i="1" spc="-15" dirty="0">
                <a:solidFill>
                  <a:srgbClr val="001F5F"/>
                </a:solidFill>
                <a:latin typeface="Constantia"/>
                <a:cs typeface="Constantia"/>
              </a:rPr>
              <a:t>кошкой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 или 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собакой</a:t>
            </a:r>
            <a:endParaRPr sz="2000" dirty="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  <a:tabLst>
                <a:tab pos="612140" algn="l"/>
              </a:tabLst>
            </a:pPr>
            <a:r>
              <a:rPr sz="2700" spc="-7" baseline="-4629" dirty="0">
                <a:latin typeface="Microsoft Sans Serif"/>
                <a:cs typeface="Microsoft Sans Serif"/>
              </a:rPr>
              <a:t>33</a:t>
            </a:r>
            <a:r>
              <a:rPr sz="2700" spc="120" baseline="-4629" dirty="0">
                <a:latin typeface="Microsoft Sans Serif"/>
                <a:cs typeface="Microsoft Sans Serif"/>
              </a:rPr>
              <a:t> </a:t>
            </a:r>
            <a:r>
              <a:rPr sz="1700" i="1" spc="-170" dirty="0">
                <a:solidFill>
                  <a:srgbClr val="AA2B1E"/>
                </a:solidFill>
                <a:latin typeface="Trebuchet MS"/>
                <a:cs typeface="Trebuchet MS"/>
              </a:rPr>
              <a:t>O	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Обнимите</a:t>
            </a: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близкого</a:t>
            </a: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человека</a:t>
            </a:r>
            <a:endParaRPr sz="20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40510" y="0"/>
            <a:ext cx="55181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5" dirty="0"/>
              <a:t>Притча</a:t>
            </a:r>
            <a:r>
              <a:rPr sz="4400" spc="-35" dirty="0"/>
              <a:t> </a:t>
            </a:r>
            <a:r>
              <a:rPr sz="4400" spc="-5" dirty="0"/>
              <a:t>про</a:t>
            </a:r>
            <a:r>
              <a:rPr sz="4400" spc="-30" dirty="0"/>
              <a:t> </a:t>
            </a:r>
            <a:r>
              <a:rPr sz="4400" spc="-10" dirty="0"/>
              <a:t>яблоки</a:t>
            </a:r>
            <a:endParaRPr sz="4400" dirty="0"/>
          </a:p>
        </p:txBody>
      </p:sp>
      <p:sp>
        <p:nvSpPr>
          <p:cNvPr id="4" name="object 4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200" y="654876"/>
            <a:ext cx="6988175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С</a:t>
            </a:r>
            <a:r>
              <a:rPr sz="4000" spc="-60" dirty="0"/>
              <a:t> </a:t>
            </a:r>
            <a:r>
              <a:rPr sz="4000" spc="-5" dirty="0"/>
              <a:t>чего</a:t>
            </a:r>
            <a:r>
              <a:rPr sz="4000" spc="-20" dirty="0"/>
              <a:t> </a:t>
            </a:r>
            <a:r>
              <a:rPr sz="4000" spc="-15" dirty="0"/>
              <a:t>необходимо</a:t>
            </a:r>
            <a:r>
              <a:rPr sz="4000" spc="-20" dirty="0"/>
              <a:t> </a:t>
            </a:r>
            <a:r>
              <a:rPr sz="4000" spc="-5" dirty="0"/>
              <a:t>начать?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609600" y="1371600"/>
            <a:ext cx="7708265" cy="508635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618490">
              <a:lnSpc>
                <a:spcPct val="100000"/>
              </a:lnSpc>
              <a:spcBef>
                <a:spcPts val="625"/>
              </a:spcBef>
              <a:tabLst>
                <a:tab pos="892175" algn="l"/>
              </a:tabLst>
            </a:pPr>
            <a:r>
              <a:rPr sz="1900" i="1" spc="-195" dirty="0">
                <a:solidFill>
                  <a:srgbClr val="AA2B1E"/>
                </a:solidFill>
                <a:latin typeface="Trebuchet MS"/>
                <a:cs typeface="Trebuchet MS"/>
              </a:rPr>
              <a:t>O	</a:t>
            </a:r>
            <a:r>
              <a:rPr sz="2200" i="1" spc="-10" dirty="0">
                <a:solidFill>
                  <a:srgbClr val="001F5F"/>
                </a:solidFill>
                <a:latin typeface="Constantia"/>
                <a:cs typeface="Constantia"/>
              </a:rPr>
              <a:t>Беседа</a:t>
            </a:r>
            <a:r>
              <a:rPr sz="2200" i="1" spc="-1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200" i="1" spc="-5" dirty="0">
                <a:solidFill>
                  <a:srgbClr val="001F5F"/>
                </a:solidFill>
                <a:latin typeface="Constantia"/>
                <a:cs typeface="Constantia"/>
              </a:rPr>
              <a:t>с</a:t>
            </a:r>
            <a:r>
              <a:rPr sz="2200" i="1" spc="-1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200" i="1" spc="-5" dirty="0">
                <a:solidFill>
                  <a:srgbClr val="001F5F"/>
                </a:solidFill>
                <a:latin typeface="Constantia"/>
                <a:cs typeface="Constantia"/>
              </a:rPr>
              <a:t>родителями </a:t>
            </a:r>
            <a:r>
              <a:rPr sz="2200" i="1" spc="-10" dirty="0">
                <a:solidFill>
                  <a:srgbClr val="001F5F"/>
                </a:solidFill>
                <a:latin typeface="Constantia"/>
                <a:cs typeface="Constantia"/>
              </a:rPr>
              <a:t>ребенка;</a:t>
            </a:r>
            <a:endParaRPr sz="2200" dirty="0">
              <a:latin typeface="Constantia"/>
              <a:cs typeface="Constantia"/>
            </a:endParaRPr>
          </a:p>
          <a:p>
            <a:pPr marL="618490">
              <a:lnSpc>
                <a:spcPct val="100000"/>
              </a:lnSpc>
              <a:spcBef>
                <a:spcPts val="525"/>
              </a:spcBef>
              <a:tabLst>
                <a:tab pos="892175" algn="l"/>
              </a:tabLst>
            </a:pPr>
            <a:r>
              <a:rPr sz="1900" i="1" spc="-195" dirty="0">
                <a:solidFill>
                  <a:srgbClr val="AA2B1E"/>
                </a:solidFill>
                <a:latin typeface="Trebuchet MS"/>
                <a:cs typeface="Trebuchet MS"/>
              </a:rPr>
              <a:t>O	</a:t>
            </a:r>
            <a:r>
              <a:rPr sz="2200" i="1" spc="-20" dirty="0">
                <a:solidFill>
                  <a:srgbClr val="001F5F"/>
                </a:solidFill>
                <a:latin typeface="Constantia"/>
                <a:cs typeface="Constantia"/>
              </a:rPr>
              <a:t>Консультация</a:t>
            </a:r>
            <a:r>
              <a:rPr sz="2200" i="1" spc="-6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200" i="1" spc="-5" dirty="0">
                <a:solidFill>
                  <a:srgbClr val="001F5F"/>
                </a:solidFill>
                <a:latin typeface="Constantia"/>
                <a:cs typeface="Constantia"/>
              </a:rPr>
              <a:t>специалистов;</a:t>
            </a:r>
            <a:endParaRPr sz="2200" dirty="0">
              <a:latin typeface="Constantia"/>
              <a:cs typeface="Constantia"/>
            </a:endParaRPr>
          </a:p>
          <a:p>
            <a:pPr marL="892810" marR="195580" indent="-274320">
              <a:lnSpc>
                <a:spcPct val="100000"/>
              </a:lnSpc>
              <a:spcBef>
                <a:spcPts val="525"/>
              </a:spcBef>
              <a:tabLst>
                <a:tab pos="892175" algn="l"/>
              </a:tabLst>
            </a:pPr>
            <a:r>
              <a:rPr sz="1900" i="1" spc="-195" dirty="0">
                <a:solidFill>
                  <a:srgbClr val="AA2B1E"/>
                </a:solidFill>
                <a:latin typeface="Trebuchet MS"/>
                <a:cs typeface="Trebuchet MS"/>
              </a:rPr>
              <a:t>O	</a:t>
            </a:r>
            <a:r>
              <a:rPr sz="2200" i="1" spc="-5" dirty="0">
                <a:solidFill>
                  <a:srgbClr val="001F5F"/>
                </a:solidFill>
                <a:latin typeface="Constantia"/>
                <a:cs typeface="Constantia"/>
              </a:rPr>
              <a:t>Изучение</a:t>
            </a:r>
            <a:r>
              <a:rPr sz="2200" i="1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200" i="1" spc="-5" dirty="0">
                <a:solidFill>
                  <a:srgbClr val="001F5F"/>
                </a:solidFill>
                <a:latin typeface="Constantia"/>
                <a:cs typeface="Constantia"/>
              </a:rPr>
              <a:t>нормативно</a:t>
            </a:r>
            <a:r>
              <a:rPr sz="2200" i="1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200" i="1" spc="-5" dirty="0">
                <a:solidFill>
                  <a:srgbClr val="001F5F"/>
                </a:solidFill>
                <a:latin typeface="Constantia"/>
                <a:cs typeface="Constantia"/>
              </a:rPr>
              <a:t>–</a:t>
            </a:r>
            <a:r>
              <a:rPr sz="2200" i="1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200" i="1" spc="-5" dirty="0">
                <a:solidFill>
                  <a:srgbClr val="001F5F"/>
                </a:solidFill>
                <a:latin typeface="Constantia"/>
                <a:cs typeface="Constantia"/>
              </a:rPr>
              <a:t>правовой</a:t>
            </a:r>
            <a:r>
              <a:rPr sz="2200" i="1" spc="1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200" i="1" spc="-5" dirty="0">
                <a:solidFill>
                  <a:srgbClr val="001F5F"/>
                </a:solidFill>
                <a:latin typeface="Constantia"/>
                <a:cs typeface="Constantia"/>
              </a:rPr>
              <a:t>базы</a:t>
            </a:r>
            <a:r>
              <a:rPr sz="2200" i="1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200" i="1" spc="-5" dirty="0">
                <a:solidFill>
                  <a:srgbClr val="001F5F"/>
                </a:solidFill>
                <a:latin typeface="Constantia"/>
                <a:cs typeface="Constantia"/>
              </a:rPr>
              <a:t>по</a:t>
            </a:r>
            <a:r>
              <a:rPr sz="2200" i="1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200" i="1" spc="-10" dirty="0">
                <a:solidFill>
                  <a:srgbClr val="001F5F"/>
                </a:solidFill>
                <a:latin typeface="Constantia"/>
                <a:cs typeface="Constantia"/>
              </a:rPr>
              <a:t>обучению </a:t>
            </a:r>
            <a:r>
              <a:rPr sz="2200" i="1" spc="-50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200" i="1" spc="-10" dirty="0">
                <a:solidFill>
                  <a:srgbClr val="001F5F"/>
                </a:solidFill>
                <a:latin typeface="Constantia"/>
                <a:cs typeface="Constantia"/>
              </a:rPr>
              <a:t>детей</a:t>
            </a:r>
            <a:r>
              <a:rPr sz="2200" i="1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200" i="1" spc="-5" dirty="0">
                <a:solidFill>
                  <a:srgbClr val="001F5F"/>
                </a:solidFill>
                <a:latin typeface="Constantia"/>
                <a:cs typeface="Constantia"/>
              </a:rPr>
              <a:t>с</a:t>
            </a:r>
            <a:r>
              <a:rPr sz="2200" i="1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200" i="1" spc="-20" dirty="0">
                <a:solidFill>
                  <a:srgbClr val="001F5F"/>
                </a:solidFill>
                <a:latin typeface="Constantia"/>
                <a:cs typeface="Constantia"/>
              </a:rPr>
              <a:t>ОВЗ;</a:t>
            </a:r>
            <a:endParaRPr sz="2200" dirty="0">
              <a:latin typeface="Constantia"/>
              <a:cs typeface="Constantia"/>
            </a:endParaRPr>
          </a:p>
          <a:p>
            <a:pPr marL="892810" marR="5080" indent="-274320">
              <a:lnSpc>
                <a:spcPct val="100000"/>
              </a:lnSpc>
              <a:spcBef>
                <a:spcPts val="525"/>
              </a:spcBef>
              <a:tabLst>
                <a:tab pos="892175" algn="l"/>
              </a:tabLst>
            </a:pPr>
            <a:r>
              <a:rPr sz="1900" i="1" spc="-195" dirty="0">
                <a:solidFill>
                  <a:srgbClr val="AA2B1E"/>
                </a:solidFill>
                <a:latin typeface="Trebuchet MS"/>
                <a:cs typeface="Trebuchet MS"/>
              </a:rPr>
              <a:t>O	</a:t>
            </a:r>
            <a:r>
              <a:rPr sz="2200" i="1" spc="-10" dirty="0">
                <a:solidFill>
                  <a:srgbClr val="001F5F"/>
                </a:solidFill>
                <a:latin typeface="Constantia"/>
                <a:cs typeface="Constantia"/>
              </a:rPr>
              <a:t>Знакомство</a:t>
            </a:r>
            <a:r>
              <a:rPr sz="2200" i="1" spc="1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200" i="1" spc="-5" dirty="0">
                <a:solidFill>
                  <a:srgbClr val="001F5F"/>
                </a:solidFill>
                <a:latin typeface="Constantia"/>
                <a:cs typeface="Constantia"/>
              </a:rPr>
              <a:t>с</a:t>
            </a:r>
            <a:r>
              <a:rPr sz="2200" i="1" spc="1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200" i="1" spc="-5" dirty="0">
                <a:solidFill>
                  <a:srgbClr val="001F5F"/>
                </a:solidFill>
                <a:latin typeface="Constantia"/>
                <a:cs typeface="Constantia"/>
              </a:rPr>
              <a:t>программой,</a:t>
            </a:r>
            <a:r>
              <a:rPr sz="2200" i="1" spc="1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200" i="1" spc="-10" dirty="0">
                <a:solidFill>
                  <a:srgbClr val="001F5F"/>
                </a:solidFill>
                <a:latin typeface="Constantia"/>
                <a:cs typeface="Constantia"/>
              </a:rPr>
              <a:t>рекомендованной</a:t>
            </a:r>
            <a:r>
              <a:rPr sz="2200" i="1" spc="2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200" i="1" dirty="0">
                <a:solidFill>
                  <a:srgbClr val="001F5F"/>
                </a:solidFill>
                <a:latin typeface="Constantia"/>
                <a:cs typeface="Constantia"/>
              </a:rPr>
              <a:t>ребенку </a:t>
            </a:r>
            <a:r>
              <a:rPr sz="2200" i="1" spc="-50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200" i="1" spc="-5" dirty="0">
                <a:solidFill>
                  <a:srgbClr val="001F5F"/>
                </a:solidFill>
                <a:latin typeface="Constantia"/>
                <a:cs typeface="Constantia"/>
              </a:rPr>
              <a:t>ПМПК;</a:t>
            </a:r>
            <a:endParaRPr sz="2200" dirty="0">
              <a:latin typeface="Constantia"/>
              <a:cs typeface="Constantia"/>
            </a:endParaRPr>
          </a:p>
          <a:p>
            <a:pPr marL="892810" marR="417195" indent="-274320">
              <a:lnSpc>
                <a:spcPct val="100000"/>
              </a:lnSpc>
              <a:spcBef>
                <a:spcPts val="525"/>
              </a:spcBef>
              <a:tabLst>
                <a:tab pos="892175" algn="l"/>
              </a:tabLst>
            </a:pPr>
            <a:r>
              <a:rPr sz="1900" i="1" spc="-195" dirty="0">
                <a:solidFill>
                  <a:srgbClr val="AA2B1E"/>
                </a:solidFill>
                <a:latin typeface="Trebuchet MS"/>
                <a:cs typeface="Trebuchet MS"/>
              </a:rPr>
              <a:t>O	</a:t>
            </a:r>
            <a:r>
              <a:rPr sz="2200" i="1" spc="-5" dirty="0">
                <a:solidFill>
                  <a:srgbClr val="001F5F"/>
                </a:solidFill>
                <a:latin typeface="Constantia"/>
                <a:cs typeface="Constantia"/>
              </a:rPr>
              <a:t>Планирование совместной работы специалистов </a:t>
            </a:r>
            <a:r>
              <a:rPr sz="2200" i="1" spc="-50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200" i="1" spc="-5" dirty="0">
                <a:solidFill>
                  <a:srgbClr val="001F5F"/>
                </a:solidFill>
                <a:latin typeface="Constantia"/>
                <a:cs typeface="Constantia"/>
              </a:rPr>
              <a:t>(учитель,</a:t>
            </a:r>
            <a:r>
              <a:rPr sz="2200" i="1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200" i="1" spc="-10" dirty="0">
                <a:solidFill>
                  <a:srgbClr val="001F5F"/>
                </a:solidFill>
                <a:latin typeface="Constantia"/>
                <a:cs typeface="Constantia"/>
              </a:rPr>
              <a:t>педагог-психолог,</a:t>
            </a:r>
            <a:r>
              <a:rPr sz="2200" i="1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200" i="1" spc="-5" dirty="0">
                <a:solidFill>
                  <a:srgbClr val="001F5F"/>
                </a:solidFill>
                <a:latin typeface="Constantia"/>
                <a:cs typeface="Constantia"/>
              </a:rPr>
              <a:t>учитель-логопед);</a:t>
            </a:r>
            <a:endParaRPr sz="2200" dirty="0">
              <a:latin typeface="Constantia"/>
              <a:cs typeface="Constantia"/>
            </a:endParaRPr>
          </a:p>
          <a:p>
            <a:pPr marL="892810" marR="195580" indent="-274320">
              <a:lnSpc>
                <a:spcPct val="100000"/>
              </a:lnSpc>
              <a:spcBef>
                <a:spcPts val="525"/>
              </a:spcBef>
              <a:tabLst>
                <a:tab pos="892175" algn="l"/>
              </a:tabLst>
            </a:pPr>
            <a:r>
              <a:rPr sz="1900" i="1" spc="-195" dirty="0">
                <a:solidFill>
                  <a:srgbClr val="AA2B1E"/>
                </a:solidFill>
                <a:latin typeface="Trebuchet MS"/>
                <a:cs typeface="Trebuchet MS"/>
              </a:rPr>
              <a:t>O	</a:t>
            </a:r>
            <a:r>
              <a:rPr sz="2200" i="1" spc="-15" dirty="0">
                <a:solidFill>
                  <a:srgbClr val="001F5F"/>
                </a:solidFill>
                <a:latin typeface="Constantia"/>
                <a:cs typeface="Constantia"/>
              </a:rPr>
              <a:t>Подготовка</a:t>
            </a:r>
            <a:r>
              <a:rPr sz="2200" i="1" spc="-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200" i="1" spc="-10" dirty="0">
                <a:solidFill>
                  <a:srgbClr val="001F5F"/>
                </a:solidFill>
                <a:latin typeface="Constantia"/>
                <a:cs typeface="Constantia"/>
              </a:rPr>
              <a:t>детей</a:t>
            </a:r>
            <a:r>
              <a:rPr sz="2200" i="1" spc="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200" i="1" spc="-5" dirty="0">
                <a:solidFill>
                  <a:srgbClr val="001F5F"/>
                </a:solidFill>
                <a:latin typeface="Constantia"/>
                <a:cs typeface="Constantia"/>
              </a:rPr>
              <a:t>и</a:t>
            </a:r>
            <a:r>
              <a:rPr sz="2200" i="1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200" i="1" spc="-5" dirty="0">
                <a:solidFill>
                  <a:srgbClr val="001F5F"/>
                </a:solidFill>
                <a:latin typeface="Constantia"/>
                <a:cs typeface="Constantia"/>
              </a:rPr>
              <a:t>родителей</a:t>
            </a:r>
            <a:r>
              <a:rPr sz="2200" i="1" spc="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200" i="1" spc="-5" dirty="0">
                <a:solidFill>
                  <a:srgbClr val="001F5F"/>
                </a:solidFill>
                <a:latin typeface="Constantia"/>
                <a:cs typeface="Constantia"/>
              </a:rPr>
              <a:t>класса</a:t>
            </a:r>
            <a:r>
              <a:rPr sz="2200" i="1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200" i="1" spc="-5" dirty="0">
                <a:solidFill>
                  <a:srgbClr val="001F5F"/>
                </a:solidFill>
                <a:latin typeface="Constantia"/>
                <a:cs typeface="Constantia"/>
              </a:rPr>
              <a:t>к</a:t>
            </a:r>
            <a:r>
              <a:rPr sz="2200" i="1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200" i="1" spc="-5" dirty="0">
                <a:solidFill>
                  <a:srgbClr val="001F5F"/>
                </a:solidFill>
                <a:latin typeface="Constantia"/>
                <a:cs typeface="Constantia"/>
              </a:rPr>
              <a:t>принятию </a:t>
            </a:r>
            <a:r>
              <a:rPr sz="2200" i="1" spc="-50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200" i="1" spc="-5" dirty="0">
                <a:solidFill>
                  <a:srgbClr val="001F5F"/>
                </a:solidFill>
                <a:latin typeface="Constantia"/>
                <a:cs typeface="Constantia"/>
              </a:rPr>
              <a:t>нового </a:t>
            </a:r>
            <a:r>
              <a:rPr sz="2200" i="1" spc="-10" dirty="0">
                <a:solidFill>
                  <a:srgbClr val="001F5F"/>
                </a:solidFill>
                <a:latin typeface="Constantia"/>
                <a:cs typeface="Constantia"/>
              </a:rPr>
              <a:t>ученика;</a:t>
            </a:r>
            <a:endParaRPr sz="2200" dirty="0">
              <a:latin typeface="Constantia"/>
              <a:cs typeface="Constantia"/>
            </a:endParaRPr>
          </a:p>
          <a:p>
            <a:pPr marL="684530" marR="192405" indent="-66040">
              <a:lnSpc>
                <a:spcPct val="119900"/>
              </a:lnSpc>
              <a:tabLst>
                <a:tab pos="892175" algn="l"/>
              </a:tabLst>
            </a:pPr>
            <a:r>
              <a:rPr sz="1900" i="1" spc="-195" dirty="0">
                <a:solidFill>
                  <a:srgbClr val="AA2B1E"/>
                </a:solidFill>
                <a:latin typeface="Trebuchet MS"/>
                <a:cs typeface="Trebuchet MS"/>
              </a:rPr>
              <a:t>O	</a:t>
            </a:r>
            <a:r>
              <a:rPr sz="2200" i="1" spc="-10" dirty="0">
                <a:solidFill>
                  <a:srgbClr val="001F5F"/>
                </a:solidFill>
                <a:latin typeface="Constantia"/>
                <a:cs typeface="Constantia"/>
              </a:rPr>
              <a:t>Составление</a:t>
            </a:r>
            <a:r>
              <a:rPr sz="2200" i="1" spc="1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200" i="1" spc="-10" dirty="0">
                <a:solidFill>
                  <a:srgbClr val="001F5F"/>
                </a:solidFill>
                <a:latin typeface="Constantia"/>
                <a:cs typeface="Constantia"/>
              </a:rPr>
              <a:t>индивидуальной</a:t>
            </a:r>
            <a:r>
              <a:rPr sz="2200" i="1" spc="2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200" i="1" spc="-5" dirty="0">
                <a:solidFill>
                  <a:srgbClr val="001F5F"/>
                </a:solidFill>
                <a:latin typeface="Constantia"/>
                <a:cs typeface="Constantia"/>
              </a:rPr>
              <a:t>программы</a:t>
            </a:r>
            <a:r>
              <a:rPr sz="2200" i="1" spc="1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200" i="1" spc="-5" dirty="0">
                <a:solidFill>
                  <a:srgbClr val="001F5F"/>
                </a:solidFill>
                <a:latin typeface="Constantia"/>
                <a:cs typeface="Constantia"/>
              </a:rPr>
              <a:t>развития </a:t>
            </a:r>
            <a:r>
              <a:rPr sz="2200" i="1" spc="-50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200" i="1" spc="-5" dirty="0">
                <a:solidFill>
                  <a:srgbClr val="001F5F"/>
                </a:solidFill>
                <a:latin typeface="Constantia"/>
                <a:cs typeface="Constantia"/>
              </a:rPr>
              <a:t>на </a:t>
            </a:r>
            <a:r>
              <a:rPr sz="2200" i="1" spc="-10" dirty="0">
                <a:solidFill>
                  <a:srgbClr val="001F5F"/>
                </a:solidFill>
                <a:latin typeface="Constantia"/>
                <a:cs typeface="Constantia"/>
              </a:rPr>
              <a:t>ребенка</a:t>
            </a:r>
            <a:r>
              <a:rPr sz="2200" i="1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200" i="1" spc="-5" dirty="0">
                <a:solidFill>
                  <a:srgbClr val="001F5F"/>
                </a:solidFill>
                <a:latin typeface="Constantia"/>
                <a:cs typeface="Constantia"/>
              </a:rPr>
              <a:t>с</a:t>
            </a:r>
            <a:r>
              <a:rPr sz="2200" i="1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200" i="1" spc="-35" dirty="0">
                <a:solidFill>
                  <a:srgbClr val="001F5F"/>
                </a:solidFill>
                <a:latin typeface="Constantia"/>
                <a:cs typeface="Constantia"/>
              </a:rPr>
              <a:t>ОВЗ.</a:t>
            </a:r>
            <a:endParaRPr sz="2200" dirty="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805"/>
              </a:spcBef>
            </a:pPr>
            <a:r>
              <a:rPr sz="1800" dirty="0">
                <a:latin typeface="Microsoft Sans Serif"/>
                <a:cs typeface="Microsoft Sans Serif"/>
              </a:rPr>
              <a:t>2</a:t>
            </a:r>
          </a:p>
        </p:txBody>
      </p:sp>
      <p:sp>
        <p:nvSpPr>
          <p:cNvPr id="4" name="object 4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5264" y="585355"/>
            <a:ext cx="47396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35" dirty="0">
                <a:solidFill>
                  <a:srgbClr val="001F5F"/>
                </a:solidFill>
                <a:latin typeface="Times New Roman"/>
                <a:cs typeface="Times New Roman"/>
              </a:rPr>
              <a:t>НОРМАТИВНО-ПРАВОВАЯ</a:t>
            </a:r>
            <a:r>
              <a:rPr sz="24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001F5F"/>
                </a:solidFill>
                <a:latin typeface="Times New Roman"/>
                <a:cs typeface="Times New Roman"/>
              </a:rPr>
              <a:t>БАЗА</a:t>
            </a:r>
            <a:endParaRPr sz="24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400" b="0" spc="-10" dirty="0">
                <a:solidFill>
                  <a:srgbClr val="001F5F"/>
                </a:solidFill>
                <a:latin typeface="Times New Roman"/>
                <a:cs typeface="Times New Roman"/>
              </a:rPr>
              <a:t>(Федеральный</a:t>
            </a:r>
            <a:r>
              <a:rPr sz="2400" b="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0" spc="-10" dirty="0">
                <a:solidFill>
                  <a:srgbClr val="001F5F"/>
                </a:solidFill>
                <a:latin typeface="Times New Roman"/>
                <a:cs typeface="Times New Roman"/>
              </a:rPr>
              <a:t>уровень)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9115" y="1307630"/>
            <a:ext cx="7694930" cy="4963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7690" indent="-26416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568325" algn="l"/>
              </a:tabLst>
            </a:pP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Конституция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Российской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 Федерации</a:t>
            </a:r>
            <a:endParaRPr sz="1800" dirty="0">
              <a:latin typeface="Times New Roman"/>
              <a:cs typeface="Times New Roman"/>
            </a:endParaRPr>
          </a:p>
          <a:p>
            <a:pPr marL="567690" marR="5080" indent="-263525">
              <a:lnSpc>
                <a:spcPct val="100000"/>
              </a:lnSpc>
              <a:buFont typeface="Wingdings"/>
              <a:buChar char=""/>
              <a:tabLst>
                <a:tab pos="568325" algn="l"/>
                <a:tab pos="2225040" algn="l"/>
              </a:tabLst>
            </a:pPr>
            <a:r>
              <a:rPr sz="1800" spc="110" dirty="0">
                <a:solidFill>
                  <a:srgbClr val="001F5F"/>
                </a:solidFill>
                <a:latin typeface="Times New Roman"/>
                <a:cs typeface="Times New Roman"/>
              </a:rPr>
              <a:t>Федеральный	</a:t>
            </a:r>
            <a:r>
              <a:rPr sz="1800" spc="80" dirty="0">
                <a:solidFill>
                  <a:srgbClr val="001F5F"/>
                </a:solidFill>
                <a:latin typeface="Times New Roman"/>
                <a:cs typeface="Times New Roman"/>
              </a:rPr>
              <a:t>закон</a:t>
            </a:r>
            <a:r>
              <a:rPr sz="1800" spc="25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105" dirty="0">
                <a:solidFill>
                  <a:srgbClr val="001F5F"/>
                </a:solidFill>
                <a:latin typeface="Times New Roman"/>
                <a:cs typeface="Times New Roman"/>
              </a:rPr>
              <a:t>Российской</a:t>
            </a:r>
            <a:r>
              <a:rPr sz="1800" spc="2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110" dirty="0">
                <a:solidFill>
                  <a:srgbClr val="001F5F"/>
                </a:solidFill>
                <a:latin typeface="Times New Roman"/>
                <a:cs typeface="Times New Roman"/>
              </a:rPr>
              <a:t>Федерации</a:t>
            </a:r>
            <a:r>
              <a:rPr sz="1800" spc="2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85" dirty="0">
                <a:solidFill>
                  <a:srgbClr val="001F5F"/>
                </a:solidFill>
                <a:latin typeface="Times New Roman"/>
                <a:cs typeface="Times New Roman"/>
              </a:rPr>
              <a:t>«Об</a:t>
            </a:r>
            <a:r>
              <a:rPr sz="1800" spc="25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110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образовании</a:t>
            </a:r>
            <a:r>
              <a:rPr sz="1800" spc="2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в </a:t>
            </a:r>
            <a:r>
              <a:rPr sz="1800" spc="-43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Российской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 Федерации»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№273-ФЗ</a:t>
            </a:r>
            <a:endParaRPr sz="1800" dirty="0">
              <a:latin typeface="Times New Roman"/>
              <a:cs typeface="Times New Roman"/>
            </a:endParaRPr>
          </a:p>
          <a:p>
            <a:pPr marL="567690" marR="5080" indent="-263525">
              <a:lnSpc>
                <a:spcPct val="100000"/>
              </a:lnSpc>
              <a:buFont typeface="Wingdings"/>
              <a:buChar char=""/>
              <a:tabLst>
                <a:tab pos="568325" algn="l"/>
                <a:tab pos="2283460" algn="l"/>
              </a:tabLst>
            </a:pPr>
            <a:r>
              <a:rPr sz="1800" spc="155" dirty="0">
                <a:solidFill>
                  <a:srgbClr val="001F5F"/>
                </a:solidFill>
                <a:latin typeface="Times New Roman"/>
                <a:cs typeface="Times New Roman"/>
              </a:rPr>
              <a:t>Ф</a:t>
            </a:r>
            <a:r>
              <a:rPr sz="1800" spc="135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1800" spc="155" dirty="0">
                <a:solidFill>
                  <a:srgbClr val="001F5F"/>
                </a:solidFill>
                <a:latin typeface="Times New Roman"/>
                <a:cs typeface="Times New Roman"/>
              </a:rPr>
              <a:t>д</a:t>
            </a:r>
            <a:r>
              <a:rPr sz="1800" spc="160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1800" spc="165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1800" spc="180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1800" spc="165" dirty="0">
                <a:solidFill>
                  <a:srgbClr val="001F5F"/>
                </a:solidFill>
                <a:latin typeface="Times New Roman"/>
                <a:cs typeface="Times New Roman"/>
              </a:rPr>
              <a:t>л</a:t>
            </a:r>
            <a:r>
              <a:rPr sz="1800" spc="160" dirty="0">
                <a:solidFill>
                  <a:srgbClr val="001F5F"/>
                </a:solidFill>
                <a:latin typeface="Times New Roman"/>
                <a:cs typeface="Times New Roman"/>
              </a:rPr>
              <a:t>ь</a:t>
            </a:r>
            <a:r>
              <a:rPr sz="1800" spc="165" dirty="0">
                <a:solidFill>
                  <a:srgbClr val="001F5F"/>
                </a:solidFill>
                <a:latin typeface="Times New Roman"/>
                <a:cs typeface="Times New Roman"/>
              </a:rPr>
              <a:t>ны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й	</a:t>
            </a:r>
            <a:r>
              <a:rPr sz="1800" spc="160" dirty="0">
                <a:solidFill>
                  <a:srgbClr val="001F5F"/>
                </a:solidFill>
                <a:latin typeface="Times New Roman"/>
                <a:cs typeface="Times New Roman"/>
              </a:rPr>
              <a:t>з</a:t>
            </a:r>
            <a:r>
              <a:rPr sz="1800" spc="165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1800" spc="70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1800" spc="16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н </a:t>
            </a:r>
            <a:r>
              <a:rPr sz="1800" spc="-1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«</a:t>
            </a:r>
            <a:r>
              <a:rPr sz="1800" spc="-2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16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б </a:t>
            </a:r>
            <a:r>
              <a:rPr sz="1800" spc="-1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204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800" spc="165" dirty="0">
                <a:solidFill>
                  <a:srgbClr val="001F5F"/>
                </a:solidFill>
                <a:latin typeface="Times New Roman"/>
                <a:cs typeface="Times New Roman"/>
              </a:rPr>
              <a:t>сновны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х </a:t>
            </a:r>
            <a:r>
              <a:rPr sz="1800" spc="-1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165" dirty="0">
                <a:solidFill>
                  <a:srgbClr val="001F5F"/>
                </a:solidFill>
                <a:latin typeface="Times New Roman"/>
                <a:cs typeface="Times New Roman"/>
              </a:rPr>
              <a:t>гаран</a:t>
            </a:r>
            <a:r>
              <a:rPr sz="1800" spc="160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1800" spc="165" dirty="0">
                <a:solidFill>
                  <a:srgbClr val="001F5F"/>
                </a:solidFill>
                <a:latin typeface="Times New Roman"/>
                <a:cs typeface="Times New Roman"/>
              </a:rPr>
              <a:t>ия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х </a:t>
            </a:r>
            <a:r>
              <a:rPr sz="1800" spc="-1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165" dirty="0">
                <a:solidFill>
                  <a:srgbClr val="001F5F"/>
                </a:solidFill>
                <a:latin typeface="Times New Roman"/>
                <a:cs typeface="Times New Roman"/>
              </a:rPr>
              <a:t>пра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в </a:t>
            </a:r>
            <a:r>
              <a:rPr sz="1800" spc="-1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165" dirty="0">
                <a:solidFill>
                  <a:srgbClr val="001F5F"/>
                </a:solidFill>
                <a:latin typeface="Times New Roman"/>
                <a:cs typeface="Times New Roman"/>
              </a:rPr>
              <a:t>ре</a:t>
            </a:r>
            <a:r>
              <a:rPr sz="1800" spc="160" dirty="0">
                <a:solidFill>
                  <a:srgbClr val="001F5F"/>
                </a:solidFill>
                <a:latin typeface="Times New Roman"/>
                <a:cs typeface="Times New Roman"/>
              </a:rPr>
              <a:t>б</a:t>
            </a:r>
            <a:r>
              <a:rPr sz="1800" spc="165" dirty="0">
                <a:solidFill>
                  <a:srgbClr val="001F5F"/>
                </a:solidFill>
                <a:latin typeface="Times New Roman"/>
                <a:cs typeface="Times New Roman"/>
              </a:rPr>
              <a:t>ён</a:t>
            </a:r>
            <a:r>
              <a:rPr sz="1800" spc="135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а </a:t>
            </a:r>
            <a:r>
              <a:rPr sz="1800" spc="-1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в  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Российской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 Федерации»</a:t>
            </a:r>
            <a:endParaRPr sz="1800" dirty="0">
              <a:latin typeface="Times New Roman"/>
              <a:cs typeface="Times New Roman"/>
            </a:endParaRPr>
          </a:p>
          <a:p>
            <a:pPr marL="567690" marR="5080" indent="-263525">
              <a:lnSpc>
                <a:spcPct val="100000"/>
              </a:lnSpc>
              <a:buFont typeface="Wingdings"/>
              <a:buChar char=""/>
              <a:tabLst>
                <a:tab pos="568325" algn="l"/>
              </a:tabLst>
            </a:pPr>
            <a:r>
              <a:rPr sz="1800" spc="125" dirty="0">
                <a:solidFill>
                  <a:srgbClr val="001F5F"/>
                </a:solidFill>
                <a:latin typeface="Times New Roman"/>
                <a:cs typeface="Times New Roman"/>
              </a:rPr>
              <a:t>Федеральный</a:t>
            </a:r>
            <a:r>
              <a:rPr sz="1800" spc="2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90" dirty="0">
                <a:solidFill>
                  <a:srgbClr val="001F5F"/>
                </a:solidFill>
                <a:latin typeface="Times New Roman"/>
                <a:cs typeface="Times New Roman"/>
              </a:rPr>
              <a:t>закон</a:t>
            </a:r>
            <a:r>
              <a:rPr sz="1800" spc="2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90" dirty="0">
                <a:solidFill>
                  <a:srgbClr val="001F5F"/>
                </a:solidFill>
                <a:latin typeface="Times New Roman"/>
                <a:cs typeface="Times New Roman"/>
              </a:rPr>
              <a:t>«Об</a:t>
            </a:r>
            <a:r>
              <a:rPr sz="1800" spc="2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125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образовании</a:t>
            </a:r>
            <a:r>
              <a:rPr sz="1800" spc="2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95" dirty="0">
                <a:solidFill>
                  <a:srgbClr val="001F5F"/>
                </a:solidFill>
                <a:latin typeface="Times New Roman"/>
                <a:cs typeface="Times New Roman"/>
              </a:rPr>
              <a:t>лиц</a:t>
            </a:r>
            <a:r>
              <a:rPr sz="1800" spc="2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1800" spc="2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95" dirty="0">
                <a:solidFill>
                  <a:srgbClr val="001F5F"/>
                </a:solidFill>
                <a:latin typeface="Times New Roman"/>
                <a:cs typeface="Times New Roman"/>
              </a:rPr>
              <a:t>ОВЗ</a:t>
            </a:r>
            <a:r>
              <a:rPr sz="1800" spc="2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130" dirty="0">
                <a:solidFill>
                  <a:srgbClr val="001F5F"/>
                </a:solidFill>
                <a:latin typeface="Times New Roman"/>
                <a:cs typeface="Times New Roman"/>
              </a:rPr>
              <a:t>(специальном </a:t>
            </a:r>
            <a:r>
              <a:rPr sz="1800" spc="-43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образовании)»</a:t>
            </a:r>
            <a:endParaRPr sz="1800" dirty="0">
              <a:latin typeface="Times New Roman"/>
              <a:cs typeface="Times New Roman"/>
            </a:endParaRPr>
          </a:p>
          <a:p>
            <a:pPr marL="567690" marR="5080" indent="-263525">
              <a:lnSpc>
                <a:spcPct val="100000"/>
              </a:lnSpc>
              <a:buFont typeface="Wingdings"/>
              <a:buChar char=""/>
              <a:tabLst>
                <a:tab pos="568325" algn="l"/>
                <a:tab pos="2087880" algn="l"/>
                <a:tab pos="6320155" algn="l"/>
              </a:tabLst>
            </a:pPr>
            <a:r>
              <a:rPr sz="1800" spc="35" dirty="0">
                <a:solidFill>
                  <a:srgbClr val="001F5F"/>
                </a:solidFill>
                <a:latin typeface="Times New Roman"/>
                <a:cs typeface="Times New Roman"/>
              </a:rPr>
              <a:t>Федеральный	</a:t>
            </a:r>
            <a:r>
              <a:rPr sz="1800" spc="15" dirty="0">
                <a:solidFill>
                  <a:srgbClr val="001F5F"/>
                </a:solidFill>
                <a:latin typeface="Times New Roman"/>
                <a:cs typeface="Times New Roman"/>
              </a:rPr>
              <a:t>закон</a:t>
            </a:r>
            <a:r>
              <a:rPr sz="1800" spc="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20" dirty="0">
                <a:solidFill>
                  <a:srgbClr val="001F5F"/>
                </a:solidFill>
                <a:latin typeface="Times New Roman"/>
                <a:cs typeface="Times New Roman"/>
              </a:rPr>
              <a:t>«О</a:t>
            </a:r>
            <a:r>
              <a:rPr sz="1800" spc="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40" dirty="0">
                <a:solidFill>
                  <a:srgbClr val="001F5F"/>
                </a:solidFill>
                <a:latin typeface="Times New Roman"/>
                <a:cs typeface="Times New Roman"/>
              </a:rPr>
              <a:t>социальной</a:t>
            </a:r>
            <a:r>
              <a:rPr sz="1800" spc="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35" dirty="0">
                <a:solidFill>
                  <a:srgbClr val="001F5F"/>
                </a:solidFill>
                <a:latin typeface="Times New Roman"/>
                <a:cs typeface="Times New Roman"/>
              </a:rPr>
              <a:t>защите</a:t>
            </a:r>
            <a:r>
              <a:rPr sz="1800" spc="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35" dirty="0">
                <a:solidFill>
                  <a:srgbClr val="001F5F"/>
                </a:solidFill>
                <a:latin typeface="Times New Roman"/>
                <a:cs typeface="Times New Roman"/>
              </a:rPr>
              <a:t>инвалидов	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800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30" dirty="0">
                <a:solidFill>
                  <a:srgbClr val="001F5F"/>
                </a:solidFill>
                <a:latin typeface="Times New Roman"/>
                <a:cs typeface="Times New Roman"/>
              </a:rPr>
              <a:t>Российской </a:t>
            </a:r>
            <a:r>
              <a:rPr sz="1800" spc="-43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Федерации»</a:t>
            </a:r>
            <a:endParaRPr sz="1800" dirty="0">
              <a:latin typeface="Times New Roman"/>
              <a:cs typeface="Times New Roman"/>
            </a:endParaRPr>
          </a:p>
          <a:p>
            <a:pPr marL="567690" indent="-264160">
              <a:lnSpc>
                <a:spcPct val="100000"/>
              </a:lnSpc>
              <a:buFont typeface="Wingdings"/>
              <a:buChar char=""/>
              <a:tabLst>
                <a:tab pos="568325" algn="l"/>
              </a:tabLst>
            </a:pP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Федеральный</a:t>
            </a:r>
            <a:r>
              <a:rPr sz="1800" spc="4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Times New Roman"/>
                <a:cs typeface="Times New Roman"/>
              </a:rPr>
              <a:t>закон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 «О</a:t>
            </a:r>
            <a:r>
              <a:rPr sz="1800" spc="4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ратификации</a:t>
            </a:r>
            <a:r>
              <a:rPr sz="1800" spc="4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Конвенции</a:t>
            </a:r>
            <a:r>
              <a:rPr sz="1800" spc="4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о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правах</a:t>
            </a:r>
            <a:r>
              <a:rPr sz="1800" spc="4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инвалидов»</a:t>
            </a:r>
            <a:endParaRPr sz="1800" dirty="0">
              <a:latin typeface="Times New Roman"/>
              <a:cs typeface="Times New Roman"/>
            </a:endParaRPr>
          </a:p>
          <a:p>
            <a:pPr marL="567690" indent="-264160">
              <a:lnSpc>
                <a:spcPct val="100000"/>
              </a:lnSpc>
              <a:buFont typeface="Wingdings"/>
              <a:buChar char=""/>
              <a:tabLst>
                <a:tab pos="568325" algn="l"/>
              </a:tabLst>
            </a:pP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Конвенция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ООН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правах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ребёнка</a:t>
            </a:r>
            <a:endParaRPr sz="1800" dirty="0">
              <a:latin typeface="Times New Roman"/>
              <a:cs typeface="Times New Roman"/>
            </a:endParaRPr>
          </a:p>
          <a:p>
            <a:pPr marL="567690" indent="-264160">
              <a:lnSpc>
                <a:spcPct val="100000"/>
              </a:lnSpc>
              <a:buFont typeface="Wingdings"/>
              <a:buChar char=""/>
              <a:tabLst>
                <a:tab pos="568325" algn="l"/>
              </a:tabLst>
            </a:pP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Конвенция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ООН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правах инвалидов</a:t>
            </a:r>
            <a:endParaRPr sz="1800" dirty="0">
              <a:latin typeface="Times New Roman"/>
              <a:cs typeface="Times New Roman"/>
            </a:endParaRPr>
          </a:p>
          <a:p>
            <a:pPr marL="567690" marR="5080" indent="-263525">
              <a:lnSpc>
                <a:spcPct val="100000"/>
              </a:lnSpc>
              <a:buFont typeface="Wingdings"/>
              <a:buChar char=""/>
              <a:tabLst>
                <a:tab pos="568325" algn="l"/>
              </a:tabLst>
            </a:pP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Концепция</a:t>
            </a:r>
            <a:r>
              <a:rPr sz="1800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федерального</a:t>
            </a:r>
            <a:r>
              <a:rPr sz="1800" spc="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государственного</a:t>
            </a:r>
            <a:r>
              <a:rPr sz="1800" spc="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образовательного</a:t>
            </a:r>
            <a:r>
              <a:rPr sz="1800" spc="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10" dirty="0">
                <a:solidFill>
                  <a:srgbClr val="001F5F"/>
                </a:solidFill>
                <a:latin typeface="Times New Roman"/>
                <a:cs typeface="Times New Roman"/>
              </a:rPr>
              <a:t>стандарта </a:t>
            </a:r>
            <a:r>
              <a:rPr sz="1800" spc="-43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для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обучающихся</a:t>
            </a:r>
            <a:r>
              <a:rPr sz="18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с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ограниченными</a:t>
            </a:r>
            <a:r>
              <a:rPr sz="18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возможностями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здоровья</a:t>
            </a:r>
            <a:endParaRPr sz="1800" dirty="0">
              <a:latin typeface="Times New Roman"/>
              <a:cs typeface="Times New Roman"/>
            </a:endParaRPr>
          </a:p>
          <a:p>
            <a:pPr marL="567690" marR="5080" indent="-263525">
              <a:lnSpc>
                <a:spcPct val="100000"/>
              </a:lnSpc>
              <a:buFont typeface="Wingdings"/>
              <a:buChar char=""/>
              <a:tabLst>
                <a:tab pos="568325" algn="l"/>
              </a:tabLst>
            </a:pPr>
            <a:r>
              <a:rPr sz="1800" spc="10" dirty="0">
                <a:solidFill>
                  <a:srgbClr val="001F5F"/>
                </a:solidFill>
                <a:latin typeface="Times New Roman"/>
                <a:cs typeface="Times New Roman"/>
              </a:rPr>
              <a:t>Проекты</a:t>
            </a:r>
            <a:r>
              <a:rPr sz="1800" spc="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10" dirty="0">
                <a:solidFill>
                  <a:srgbClr val="001F5F"/>
                </a:solidFill>
                <a:latin typeface="Times New Roman"/>
                <a:cs typeface="Times New Roman"/>
              </a:rPr>
              <a:t>стандартов</a:t>
            </a:r>
            <a:r>
              <a:rPr sz="1800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001F5F"/>
                </a:solidFill>
                <a:latin typeface="Times New Roman"/>
                <a:cs typeface="Times New Roman"/>
              </a:rPr>
              <a:t>начального</a:t>
            </a:r>
            <a:r>
              <a:rPr sz="1800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001F5F"/>
                </a:solidFill>
                <a:latin typeface="Times New Roman"/>
                <a:cs typeface="Times New Roman"/>
              </a:rPr>
              <a:t>общего</a:t>
            </a:r>
            <a:r>
              <a:rPr sz="1800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10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образования</a:t>
            </a:r>
            <a:r>
              <a:rPr sz="1800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10" dirty="0">
                <a:solidFill>
                  <a:srgbClr val="001F5F"/>
                </a:solidFill>
                <a:latin typeface="Times New Roman"/>
                <a:cs typeface="Times New Roman"/>
              </a:rPr>
              <a:t>для</a:t>
            </a:r>
            <a:r>
              <a:rPr sz="1800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001F5F"/>
                </a:solidFill>
                <a:latin typeface="Times New Roman"/>
                <a:cs typeface="Times New Roman"/>
              </a:rPr>
              <a:t>обучающихся </a:t>
            </a:r>
            <a:r>
              <a:rPr sz="1800" spc="-43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с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ограниченными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возможностями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здоровья</a:t>
            </a:r>
            <a:endParaRPr sz="1800" dirty="0">
              <a:latin typeface="Times New Roman"/>
              <a:cs typeface="Times New Roman"/>
            </a:endParaRPr>
          </a:p>
          <a:p>
            <a:pPr marL="567690" indent="-264160">
              <a:lnSpc>
                <a:spcPct val="100000"/>
              </a:lnSpc>
              <a:buFont typeface="Wingdings"/>
              <a:buChar char=""/>
              <a:tabLst>
                <a:tab pos="568325" algn="l"/>
              </a:tabLst>
            </a:pPr>
            <a:r>
              <a:rPr sz="1800" spc="80" dirty="0">
                <a:solidFill>
                  <a:srgbClr val="001F5F"/>
                </a:solidFill>
                <a:latin typeface="Times New Roman"/>
                <a:cs typeface="Times New Roman"/>
              </a:rPr>
              <a:t>Примерная</a:t>
            </a:r>
            <a:r>
              <a:rPr sz="1800" spc="20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80" dirty="0">
                <a:solidFill>
                  <a:srgbClr val="001F5F"/>
                </a:solidFill>
                <a:latin typeface="Times New Roman"/>
                <a:cs typeface="Times New Roman"/>
              </a:rPr>
              <a:t>адаптированная</a:t>
            </a:r>
            <a:r>
              <a:rPr sz="1800" spc="2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85" dirty="0">
                <a:solidFill>
                  <a:srgbClr val="001F5F"/>
                </a:solidFill>
                <a:latin typeface="Times New Roman"/>
                <a:cs typeface="Times New Roman"/>
              </a:rPr>
              <a:t>основная</a:t>
            </a:r>
            <a:r>
              <a:rPr sz="1800" spc="20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80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образовательная</a:t>
            </a:r>
            <a:r>
              <a:rPr sz="1800" spc="2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80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программа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567690" algn="l"/>
              </a:tabLst>
            </a:pPr>
            <a:r>
              <a:rPr sz="1800" dirty="0">
                <a:latin typeface="Microsoft Sans Serif"/>
                <a:cs typeface="Microsoft Sans Serif"/>
              </a:rPr>
              <a:t>3	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начального</a:t>
            </a:r>
            <a:r>
              <a:rPr sz="18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общего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образования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7077" y="563676"/>
            <a:ext cx="6937375" cy="2409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33830" marR="5080" indent="-883919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01F5F"/>
                </a:solidFill>
              </a:rPr>
              <a:t>Нормативные документы </a:t>
            </a:r>
            <a:r>
              <a:rPr sz="2800" spc="-5" dirty="0">
                <a:solidFill>
                  <a:srgbClr val="001F5F"/>
                </a:solidFill>
              </a:rPr>
              <a:t>учителя </a:t>
            </a:r>
            <a:r>
              <a:rPr sz="2800" spc="-630" dirty="0">
                <a:solidFill>
                  <a:srgbClr val="001F5F"/>
                </a:solidFill>
              </a:rPr>
              <a:t> </a:t>
            </a:r>
            <a:r>
              <a:rPr sz="2800" spc="-10" dirty="0">
                <a:solidFill>
                  <a:srgbClr val="001F5F"/>
                </a:solidFill>
              </a:rPr>
              <a:t>обучающего</a:t>
            </a:r>
            <a:r>
              <a:rPr sz="2800" spc="-5" dirty="0">
                <a:solidFill>
                  <a:srgbClr val="001F5F"/>
                </a:solidFill>
              </a:rPr>
              <a:t> </a:t>
            </a:r>
            <a:r>
              <a:rPr sz="2800" spc="-10" dirty="0">
                <a:solidFill>
                  <a:srgbClr val="001F5F"/>
                </a:solidFill>
              </a:rPr>
              <a:t>детей</a:t>
            </a:r>
            <a:r>
              <a:rPr sz="2800" spc="-5" dirty="0">
                <a:solidFill>
                  <a:srgbClr val="001F5F"/>
                </a:solidFill>
              </a:rPr>
              <a:t> с </a:t>
            </a:r>
            <a:r>
              <a:rPr sz="2800" spc="-30" dirty="0">
                <a:solidFill>
                  <a:srgbClr val="001F5F"/>
                </a:solidFill>
              </a:rPr>
              <a:t>ОВЗ</a:t>
            </a:r>
            <a:r>
              <a:rPr sz="2800" dirty="0">
                <a:solidFill>
                  <a:srgbClr val="001F5F"/>
                </a:solidFill>
              </a:rPr>
              <a:t> </a:t>
            </a:r>
            <a:r>
              <a:rPr sz="2800" spc="-5" dirty="0">
                <a:solidFill>
                  <a:srgbClr val="001F5F"/>
                </a:solidFill>
              </a:rPr>
              <a:t>:</a:t>
            </a:r>
            <a:endParaRPr sz="2800" dirty="0"/>
          </a:p>
          <a:p>
            <a:pPr marL="12700" marR="161290">
              <a:lnSpc>
                <a:spcPct val="100000"/>
              </a:lnSpc>
              <a:spcBef>
                <a:spcPts val="50"/>
              </a:spcBef>
            </a:pPr>
            <a:r>
              <a:rPr sz="2000" spc="-15" dirty="0">
                <a:solidFill>
                  <a:srgbClr val="001F5F"/>
                </a:solidFill>
              </a:rPr>
              <a:t>Приказ </a:t>
            </a:r>
            <a:r>
              <a:rPr sz="2000" spc="-10" dirty="0">
                <a:solidFill>
                  <a:srgbClr val="001F5F"/>
                </a:solidFill>
              </a:rPr>
              <a:t>Министерства </a:t>
            </a:r>
            <a:r>
              <a:rPr sz="2000" spc="-5" dirty="0">
                <a:solidFill>
                  <a:srgbClr val="001F5F"/>
                </a:solidFill>
              </a:rPr>
              <a:t>образования </a:t>
            </a:r>
            <a:r>
              <a:rPr sz="2000" dirty="0">
                <a:solidFill>
                  <a:srgbClr val="001F5F"/>
                </a:solidFill>
              </a:rPr>
              <a:t>и </a:t>
            </a:r>
            <a:r>
              <a:rPr sz="2000" spc="-5" dirty="0">
                <a:solidFill>
                  <a:srgbClr val="001F5F"/>
                </a:solidFill>
              </a:rPr>
              <a:t>науки </a:t>
            </a:r>
            <a:r>
              <a:rPr sz="2000" spc="15" dirty="0">
                <a:solidFill>
                  <a:srgbClr val="001F5F"/>
                </a:solidFill>
              </a:rPr>
              <a:t>РФ </a:t>
            </a:r>
            <a:r>
              <a:rPr sz="2000" dirty="0">
                <a:solidFill>
                  <a:srgbClr val="001F5F"/>
                </a:solidFill>
              </a:rPr>
              <a:t>от </a:t>
            </a:r>
            <a:r>
              <a:rPr sz="2000" spc="-10" dirty="0">
                <a:solidFill>
                  <a:srgbClr val="001F5F"/>
                </a:solidFill>
              </a:rPr>
              <a:t>19 </a:t>
            </a:r>
            <a:r>
              <a:rPr sz="2000" spc="-445" dirty="0">
                <a:solidFill>
                  <a:srgbClr val="001F5F"/>
                </a:solidFill>
              </a:rPr>
              <a:t> </a:t>
            </a:r>
            <a:r>
              <a:rPr sz="2000" spc="-10" dirty="0">
                <a:solidFill>
                  <a:srgbClr val="001F5F"/>
                </a:solidFill>
              </a:rPr>
              <a:t>декабря</a:t>
            </a:r>
            <a:r>
              <a:rPr sz="2000" spc="-5" dirty="0">
                <a:solidFill>
                  <a:srgbClr val="001F5F"/>
                </a:solidFill>
              </a:rPr>
              <a:t> 2014</a:t>
            </a:r>
            <a:r>
              <a:rPr sz="2000" dirty="0">
                <a:solidFill>
                  <a:srgbClr val="001F5F"/>
                </a:solidFill>
              </a:rPr>
              <a:t> </a:t>
            </a:r>
            <a:r>
              <a:rPr sz="2000" spc="-10" dirty="0">
                <a:solidFill>
                  <a:srgbClr val="001F5F"/>
                </a:solidFill>
              </a:rPr>
              <a:t>г.</a:t>
            </a:r>
            <a:r>
              <a:rPr sz="2000" spc="-5" dirty="0">
                <a:solidFill>
                  <a:srgbClr val="001F5F"/>
                </a:solidFill>
              </a:rPr>
              <a:t> </a:t>
            </a:r>
            <a:r>
              <a:rPr sz="2000" dirty="0">
                <a:solidFill>
                  <a:srgbClr val="001F5F"/>
                </a:solidFill>
              </a:rPr>
              <a:t>N </a:t>
            </a:r>
            <a:r>
              <a:rPr sz="2000" spc="-15" dirty="0">
                <a:solidFill>
                  <a:srgbClr val="001F5F"/>
                </a:solidFill>
              </a:rPr>
              <a:t>1598</a:t>
            </a:r>
            <a:r>
              <a:rPr sz="2000" spc="-5" dirty="0">
                <a:solidFill>
                  <a:srgbClr val="001F5F"/>
                </a:solidFill>
              </a:rPr>
              <a:t> "Об</a:t>
            </a:r>
            <a:r>
              <a:rPr sz="2000" dirty="0">
                <a:solidFill>
                  <a:srgbClr val="001F5F"/>
                </a:solidFill>
              </a:rPr>
              <a:t> </a:t>
            </a:r>
            <a:r>
              <a:rPr sz="2000" spc="-10" dirty="0">
                <a:solidFill>
                  <a:srgbClr val="001F5F"/>
                </a:solidFill>
              </a:rPr>
              <a:t>утверждении</a:t>
            </a:r>
            <a:r>
              <a:rPr sz="2000" spc="-5" dirty="0">
                <a:solidFill>
                  <a:srgbClr val="001F5F"/>
                </a:solidFill>
              </a:rPr>
              <a:t> федерального </a:t>
            </a:r>
            <a:r>
              <a:rPr sz="2000" spc="-445" dirty="0">
                <a:solidFill>
                  <a:srgbClr val="001F5F"/>
                </a:solidFill>
              </a:rPr>
              <a:t> </a:t>
            </a:r>
            <a:r>
              <a:rPr sz="2000" spc="-5" dirty="0">
                <a:solidFill>
                  <a:srgbClr val="001F5F"/>
                </a:solidFill>
              </a:rPr>
              <a:t>государственного образовательного стандарта </a:t>
            </a:r>
            <a:r>
              <a:rPr sz="2000" dirty="0">
                <a:solidFill>
                  <a:srgbClr val="001F5F"/>
                </a:solidFill>
              </a:rPr>
              <a:t> </a:t>
            </a:r>
            <a:r>
              <a:rPr sz="2000" spc="-5" dirty="0">
                <a:solidFill>
                  <a:srgbClr val="001F5F"/>
                </a:solidFill>
              </a:rPr>
              <a:t>начального общего</a:t>
            </a:r>
            <a:r>
              <a:rPr sz="2000" dirty="0">
                <a:solidFill>
                  <a:srgbClr val="001F5F"/>
                </a:solidFill>
              </a:rPr>
              <a:t> </a:t>
            </a:r>
            <a:r>
              <a:rPr sz="2000" spc="-5" dirty="0">
                <a:solidFill>
                  <a:srgbClr val="001F5F"/>
                </a:solidFill>
              </a:rPr>
              <a:t>образования </a:t>
            </a:r>
            <a:r>
              <a:rPr sz="2000" spc="-15" dirty="0">
                <a:solidFill>
                  <a:srgbClr val="001F5F"/>
                </a:solidFill>
              </a:rPr>
              <a:t>обучающихся</a:t>
            </a:r>
            <a:r>
              <a:rPr sz="2000" spc="-5" dirty="0">
                <a:solidFill>
                  <a:srgbClr val="001F5F"/>
                </a:solidFill>
              </a:rPr>
              <a:t> </a:t>
            </a:r>
            <a:r>
              <a:rPr sz="2000" dirty="0">
                <a:solidFill>
                  <a:srgbClr val="001F5F"/>
                </a:solidFill>
              </a:rPr>
              <a:t>с </a:t>
            </a:r>
            <a:r>
              <a:rPr sz="2000" spc="-15" dirty="0">
                <a:solidFill>
                  <a:srgbClr val="001F5F"/>
                </a:solidFill>
              </a:rPr>
              <a:t>ОВЗ» </a:t>
            </a:r>
            <a:r>
              <a:rPr sz="2000" spc="-445" dirty="0">
                <a:solidFill>
                  <a:srgbClr val="001F5F"/>
                </a:solidFill>
              </a:rPr>
              <a:t> </a:t>
            </a:r>
            <a:r>
              <a:rPr sz="2000" u="sng" spc="-10" dirty="0">
                <a:solidFill>
                  <a:srgbClr val="D73D2C"/>
                </a:solidFill>
                <a:uFill>
                  <a:solidFill>
                    <a:srgbClr val="D73D2C"/>
                  </a:solidFill>
                </a:uFill>
                <a:hlinkClick r:id="rId2"/>
              </a:rPr>
              <a:t>http://base.garant.ru/70862366/</a:t>
            </a:r>
            <a:endParaRPr sz="2000" dirty="0"/>
          </a:p>
        </p:txBody>
      </p:sp>
      <p:sp>
        <p:nvSpPr>
          <p:cNvPr id="3" name="object 3"/>
          <p:cNvSpPr txBox="1"/>
          <p:nvPr/>
        </p:nvSpPr>
        <p:spPr>
          <a:xfrm>
            <a:off x="533400" y="3136861"/>
            <a:ext cx="7444740" cy="3556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0040" marR="5080">
              <a:lnSpc>
                <a:spcPct val="100000"/>
              </a:lnSpc>
              <a:spcBef>
                <a:spcPts val="105"/>
              </a:spcBef>
            </a:pPr>
            <a:r>
              <a:rPr sz="2000" b="1" i="1" spc="-15" dirty="0">
                <a:solidFill>
                  <a:srgbClr val="001F5F"/>
                </a:solidFill>
                <a:latin typeface="Constantia"/>
                <a:cs typeface="Constantia"/>
              </a:rPr>
              <a:t>Приказ 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Министерства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образования </a:t>
            </a: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и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науки </a:t>
            </a:r>
            <a:r>
              <a:rPr sz="2000" b="1" i="1" spc="15" dirty="0">
                <a:solidFill>
                  <a:srgbClr val="001F5F"/>
                </a:solidFill>
                <a:latin typeface="Constantia"/>
                <a:cs typeface="Constantia"/>
              </a:rPr>
              <a:t>РФ </a:t>
            </a: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от 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19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декабря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 2014 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г.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5" dirty="0">
                <a:solidFill>
                  <a:srgbClr val="001F5F"/>
                </a:solidFill>
                <a:latin typeface="Constantia"/>
                <a:cs typeface="Constantia"/>
              </a:rPr>
              <a:t>№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15" dirty="0">
                <a:solidFill>
                  <a:srgbClr val="001F5F"/>
                </a:solidFill>
                <a:latin typeface="Constantia"/>
                <a:cs typeface="Constantia"/>
              </a:rPr>
              <a:t>1599</a:t>
            </a: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15" dirty="0">
                <a:solidFill>
                  <a:srgbClr val="001F5F"/>
                </a:solidFill>
                <a:latin typeface="Constantia"/>
                <a:cs typeface="Constantia"/>
              </a:rPr>
              <a:t>“Об</a:t>
            </a: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утверждении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 федерального </a:t>
            </a: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государственного образовательного стандарта </a:t>
            </a: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образования </a:t>
            </a:r>
            <a:r>
              <a:rPr sz="2000" b="1" i="1" spc="-15" dirty="0">
                <a:solidFill>
                  <a:srgbClr val="001F5F"/>
                </a:solidFill>
                <a:latin typeface="Constantia"/>
                <a:cs typeface="Constantia"/>
              </a:rPr>
              <a:t>обучающихся</a:t>
            </a: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 с</a:t>
            </a:r>
            <a:r>
              <a:rPr sz="2000" b="1" i="1" spc="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умственной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 отсталостью </a:t>
            </a:r>
            <a:r>
              <a:rPr sz="2000" b="1" i="1" spc="-44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(интеллектуальными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нарушениями)”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u="sng" spc="-10" dirty="0">
                <a:solidFill>
                  <a:srgbClr val="D73D2C"/>
                </a:solidFill>
                <a:uFill>
                  <a:solidFill>
                    <a:srgbClr val="D73D2C"/>
                  </a:solidFill>
                </a:uFill>
                <a:latin typeface="Constantia"/>
                <a:cs typeface="Constantia"/>
                <a:hlinkClick r:id="rId3"/>
              </a:rPr>
              <a:t>https://www.garant.ru/products/ipo/prime/doc/70760670/ </a:t>
            </a:r>
            <a:r>
              <a:rPr sz="2000" b="1" i="1" spc="-5" dirty="0">
                <a:solidFill>
                  <a:srgbClr val="D73D2C"/>
                </a:solidFill>
                <a:latin typeface="Constantia"/>
                <a:cs typeface="Constantia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Письмо Министерства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образования </a:t>
            </a: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и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науки </a:t>
            </a:r>
            <a:r>
              <a:rPr sz="2000" b="1" i="1" spc="15" dirty="0">
                <a:solidFill>
                  <a:srgbClr val="001F5F"/>
                </a:solidFill>
                <a:latin typeface="Constantia"/>
                <a:cs typeface="Constantia"/>
              </a:rPr>
              <a:t>РФ </a:t>
            </a: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от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11 </a:t>
            </a: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марта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2016 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г.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5" dirty="0">
                <a:solidFill>
                  <a:srgbClr val="001F5F"/>
                </a:solidFill>
                <a:latin typeface="Constantia"/>
                <a:cs typeface="Constantia"/>
              </a:rPr>
              <a:t>№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ВК-452/07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Constantia"/>
                <a:cs typeface="Constantia"/>
              </a:rPr>
              <a:t>"О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 введении </a:t>
            </a:r>
            <a:r>
              <a:rPr sz="2000" b="1" i="1" spc="-20" dirty="0">
                <a:solidFill>
                  <a:srgbClr val="001F5F"/>
                </a:solidFill>
                <a:latin typeface="Constantia"/>
                <a:cs typeface="Constantia"/>
              </a:rPr>
              <a:t>ФГОС</a:t>
            </a:r>
            <a:r>
              <a:rPr sz="2000" b="1" i="1" spc="-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15" dirty="0">
                <a:solidFill>
                  <a:srgbClr val="001F5F"/>
                </a:solidFill>
                <a:latin typeface="Constantia"/>
                <a:cs typeface="Constantia"/>
              </a:rPr>
              <a:t>ОВЗ« </a:t>
            </a:r>
            <a:r>
              <a:rPr sz="2000" b="1" i="1" spc="-1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i="1" spc="-10" dirty="0">
                <a:solidFill>
                  <a:srgbClr val="FF0000"/>
                </a:solidFill>
                <a:latin typeface="Constantia"/>
                <a:cs typeface="Constantia"/>
              </a:rPr>
              <a:t>https://</a:t>
            </a:r>
            <a:r>
              <a:rPr sz="2000" b="1" i="1" spc="-10" dirty="0">
                <a:solidFill>
                  <a:srgbClr val="FF0000"/>
                </a:solidFill>
                <a:latin typeface="Constantia"/>
                <a:cs typeface="Constantia"/>
                <a:hlinkClick r:id="rId4"/>
              </a:rPr>
              <a:t>www.garant.ru/products/ipo/prime/doc/71254376/</a:t>
            </a:r>
            <a:endParaRPr sz="2000" dirty="0">
              <a:latin typeface="Constantia"/>
              <a:cs typeface="Constantia"/>
            </a:endParaRPr>
          </a:p>
          <a:p>
            <a:pPr marL="12700">
              <a:lnSpc>
                <a:spcPts val="1795"/>
              </a:lnSpc>
            </a:pPr>
            <a:r>
              <a:rPr sz="1800" dirty="0">
                <a:latin typeface="Microsoft Sans Serif"/>
                <a:cs typeface="Microsoft Sans Serif"/>
              </a:rPr>
              <a:t>4</a:t>
            </a:r>
          </a:p>
          <a:p>
            <a:pPr marL="739775">
              <a:lnSpc>
                <a:spcPts val="2220"/>
              </a:lnSpc>
            </a:pPr>
            <a:r>
              <a:rPr sz="2000" b="1" spc="-5" dirty="0">
                <a:solidFill>
                  <a:srgbClr val="001F5F"/>
                </a:solidFill>
                <a:latin typeface="Constantia"/>
                <a:cs typeface="Constantia"/>
              </a:rPr>
              <a:t>Информационный</a:t>
            </a:r>
            <a:r>
              <a:rPr sz="2000" b="1" spc="-8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onstantia"/>
                <a:cs typeface="Constantia"/>
              </a:rPr>
              <a:t>портал</a:t>
            </a:r>
            <a:endParaRPr sz="2000" dirty="0">
              <a:latin typeface="Constantia"/>
              <a:cs typeface="Constantia"/>
            </a:endParaRPr>
          </a:p>
          <a:p>
            <a:pPr marL="739775">
              <a:lnSpc>
                <a:spcPct val="100000"/>
              </a:lnSpc>
              <a:spcBef>
                <a:spcPts val="25"/>
              </a:spcBef>
            </a:pPr>
            <a:r>
              <a:rPr sz="1800" dirty="0">
                <a:latin typeface="Franklin Gothic Medium"/>
                <a:cs typeface="Franklin Gothic Medium"/>
              </a:rPr>
              <a:t>fgos-ovz.herzen.spb.ru</a:t>
            </a:r>
          </a:p>
        </p:txBody>
      </p:sp>
      <p:sp>
        <p:nvSpPr>
          <p:cNvPr id="4" name="object 4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2759" y="449418"/>
            <a:ext cx="6798734" cy="1303867"/>
          </a:xfrm>
          <a:prstGeom prst="rect">
            <a:avLst/>
          </a:prstGeom>
        </p:spPr>
        <p:txBody>
          <a:bodyPr vert="horz" wrap="square" lIns="0" tIns="68326" rIns="0" bIns="0" rtlCol="0">
            <a:spAutoFit/>
          </a:bodyPr>
          <a:lstStyle/>
          <a:p>
            <a:pPr marL="2952115" marR="5080" indent="-215646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Адаптированная </a:t>
            </a:r>
            <a:r>
              <a:rPr sz="2800" spc="-5" dirty="0"/>
              <a:t>образовательная </a:t>
            </a:r>
            <a:r>
              <a:rPr sz="2800" spc="-630" dirty="0"/>
              <a:t> </a:t>
            </a:r>
            <a:r>
              <a:rPr sz="2800" spc="-5" dirty="0"/>
              <a:t>программа</a:t>
            </a:r>
            <a:endParaRPr sz="28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75260"/>
            <a:ext cx="1223772" cy="128473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24176" y="1678638"/>
            <a:ext cx="7613650" cy="4829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44244" marR="5080" indent="-27432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Constantia"/>
                <a:cs typeface="Constantia"/>
              </a:rPr>
              <a:t>- </a:t>
            </a:r>
            <a:r>
              <a:rPr sz="2200" i="1" spc="-5" dirty="0">
                <a:solidFill>
                  <a:srgbClr val="001F5F"/>
                </a:solidFill>
                <a:latin typeface="Constantia"/>
                <a:cs typeface="Constantia"/>
              </a:rPr>
              <a:t>это образовательная программа, </a:t>
            </a:r>
            <a:r>
              <a:rPr sz="2200" i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onstantia"/>
                <a:cs typeface="Constantia"/>
              </a:rPr>
              <a:t>адаптированная </a:t>
            </a:r>
            <a:r>
              <a:rPr sz="2200" i="1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200" i="1" u="heavy" spc="-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onstantia"/>
                <a:cs typeface="Constantia"/>
              </a:rPr>
              <a:t>для</a:t>
            </a:r>
            <a:r>
              <a:rPr sz="2200" i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onstantia"/>
                <a:cs typeface="Constantia"/>
              </a:rPr>
              <a:t> </a:t>
            </a:r>
            <a:r>
              <a:rPr sz="2200" i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onstantia"/>
                <a:cs typeface="Constantia"/>
              </a:rPr>
              <a:t>обучения</a:t>
            </a:r>
            <a:r>
              <a:rPr sz="2200" i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onstantia"/>
                <a:cs typeface="Constantia"/>
              </a:rPr>
              <a:t> </a:t>
            </a:r>
            <a:r>
              <a:rPr sz="2200" i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onstantia"/>
                <a:cs typeface="Constantia"/>
              </a:rPr>
              <a:t>лиц</a:t>
            </a:r>
            <a:r>
              <a:rPr sz="2200" i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onstantia"/>
                <a:cs typeface="Constantia"/>
              </a:rPr>
              <a:t> </a:t>
            </a:r>
            <a:r>
              <a:rPr sz="2200" i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onstantia"/>
                <a:cs typeface="Constantia"/>
              </a:rPr>
              <a:t>с</a:t>
            </a:r>
            <a:r>
              <a:rPr sz="2200" i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onstantia"/>
                <a:cs typeface="Constantia"/>
              </a:rPr>
              <a:t> </a:t>
            </a:r>
            <a:r>
              <a:rPr sz="2200" i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onstantia"/>
                <a:cs typeface="Constantia"/>
              </a:rPr>
              <a:t>ограниченными</a:t>
            </a:r>
            <a:r>
              <a:rPr sz="2200" i="1" u="heavy" spc="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onstantia"/>
                <a:cs typeface="Constantia"/>
              </a:rPr>
              <a:t> </a:t>
            </a:r>
            <a:r>
              <a:rPr sz="2200" i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onstantia"/>
                <a:cs typeface="Constantia"/>
              </a:rPr>
              <a:t>возможностями </a:t>
            </a:r>
            <a:r>
              <a:rPr sz="2200" i="1" spc="-50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200" i="1" spc="-5" dirty="0">
                <a:solidFill>
                  <a:srgbClr val="001F5F"/>
                </a:solidFill>
                <a:latin typeface="Constantia"/>
                <a:cs typeface="Constantia"/>
              </a:rPr>
              <a:t>здоровья с</a:t>
            </a:r>
            <a:r>
              <a:rPr sz="2200" i="1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200" i="1" spc="-5" dirty="0">
                <a:solidFill>
                  <a:srgbClr val="001F5F"/>
                </a:solidFill>
                <a:latin typeface="Constantia"/>
                <a:cs typeface="Constantia"/>
              </a:rPr>
              <a:t>учетом</a:t>
            </a:r>
            <a:r>
              <a:rPr sz="2200" i="1" spc="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200" i="1" spc="-5" dirty="0">
                <a:solidFill>
                  <a:srgbClr val="001F5F"/>
                </a:solidFill>
                <a:latin typeface="Constantia"/>
                <a:cs typeface="Constantia"/>
              </a:rPr>
              <a:t>особенностей</a:t>
            </a:r>
            <a:r>
              <a:rPr sz="2200" i="1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200" i="1" spc="-5" dirty="0">
                <a:solidFill>
                  <a:srgbClr val="001F5F"/>
                </a:solidFill>
                <a:latin typeface="Constantia"/>
                <a:cs typeface="Constantia"/>
              </a:rPr>
              <a:t>их </a:t>
            </a:r>
            <a:r>
              <a:rPr sz="2200" i="1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200" i="1" spc="-10" dirty="0">
                <a:solidFill>
                  <a:srgbClr val="001F5F"/>
                </a:solidFill>
                <a:latin typeface="Constantia"/>
                <a:cs typeface="Constantia"/>
              </a:rPr>
              <a:t>психофизического</a:t>
            </a:r>
            <a:r>
              <a:rPr sz="2200" i="1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200" i="1" spc="-5" dirty="0">
                <a:solidFill>
                  <a:srgbClr val="001F5F"/>
                </a:solidFill>
                <a:latin typeface="Constantia"/>
                <a:cs typeface="Constantia"/>
              </a:rPr>
              <a:t>развития,</a:t>
            </a:r>
            <a:r>
              <a:rPr sz="2200" i="1" spc="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200" i="1" spc="-10" dirty="0">
                <a:solidFill>
                  <a:srgbClr val="001F5F"/>
                </a:solidFill>
                <a:latin typeface="Constantia"/>
                <a:cs typeface="Constantia"/>
              </a:rPr>
              <a:t>индивидуальных </a:t>
            </a:r>
            <a:r>
              <a:rPr sz="2200" i="1" spc="-5" dirty="0">
                <a:solidFill>
                  <a:srgbClr val="001F5F"/>
                </a:solidFill>
                <a:latin typeface="Constantia"/>
                <a:cs typeface="Constantia"/>
              </a:rPr>
              <a:t> возможностей</a:t>
            </a:r>
            <a:r>
              <a:rPr sz="2200" i="1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200" i="1" spc="-5" dirty="0">
                <a:solidFill>
                  <a:srgbClr val="001F5F"/>
                </a:solidFill>
                <a:latin typeface="Constantia"/>
                <a:cs typeface="Constantia"/>
              </a:rPr>
              <a:t>и</a:t>
            </a:r>
            <a:r>
              <a:rPr sz="2200" i="1" spc="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200" i="1" spc="-5" dirty="0">
                <a:solidFill>
                  <a:srgbClr val="001F5F"/>
                </a:solidFill>
                <a:latin typeface="Constantia"/>
                <a:cs typeface="Constantia"/>
              </a:rPr>
              <a:t>при</a:t>
            </a:r>
            <a:r>
              <a:rPr sz="2200" i="1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200" i="1" spc="-10" dirty="0">
                <a:solidFill>
                  <a:srgbClr val="001F5F"/>
                </a:solidFill>
                <a:latin typeface="Constantia"/>
                <a:cs typeface="Constantia"/>
              </a:rPr>
              <a:t>необходимости </a:t>
            </a:r>
            <a:r>
              <a:rPr sz="2200" i="1" spc="-5" dirty="0">
                <a:solidFill>
                  <a:srgbClr val="001F5F"/>
                </a:solidFill>
                <a:latin typeface="Constantia"/>
                <a:cs typeface="Constantia"/>
              </a:rPr>
              <a:t> обеспечивающая </a:t>
            </a:r>
            <a:r>
              <a:rPr sz="2200" i="1" spc="-10" dirty="0">
                <a:solidFill>
                  <a:srgbClr val="001F5F"/>
                </a:solidFill>
                <a:latin typeface="Constantia"/>
                <a:cs typeface="Constantia"/>
              </a:rPr>
              <a:t>коррекцию </a:t>
            </a:r>
            <a:r>
              <a:rPr sz="2200" i="1" spc="-5" dirty="0">
                <a:solidFill>
                  <a:srgbClr val="001F5F"/>
                </a:solidFill>
                <a:latin typeface="Constantia"/>
                <a:cs typeface="Constantia"/>
              </a:rPr>
              <a:t>нарушений развития и </a:t>
            </a:r>
            <a:r>
              <a:rPr sz="2200" i="1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200" i="1" spc="-10" dirty="0">
                <a:solidFill>
                  <a:srgbClr val="001F5F"/>
                </a:solidFill>
                <a:latin typeface="Constantia"/>
                <a:cs typeface="Constantia"/>
              </a:rPr>
              <a:t>социальную</a:t>
            </a:r>
            <a:r>
              <a:rPr sz="2200" i="1" spc="-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200" i="1" spc="-10" dirty="0">
                <a:solidFill>
                  <a:srgbClr val="001F5F"/>
                </a:solidFill>
                <a:latin typeface="Constantia"/>
                <a:cs typeface="Constantia"/>
              </a:rPr>
              <a:t>адаптацию</a:t>
            </a:r>
            <a:r>
              <a:rPr sz="2200" i="1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200" i="1" spc="-10" dirty="0">
                <a:solidFill>
                  <a:srgbClr val="001F5F"/>
                </a:solidFill>
                <a:latin typeface="Constantia"/>
                <a:cs typeface="Constantia"/>
              </a:rPr>
              <a:t>указанных</a:t>
            </a:r>
            <a:r>
              <a:rPr sz="2200" i="1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200" i="1" spc="-5" dirty="0">
                <a:solidFill>
                  <a:srgbClr val="001F5F"/>
                </a:solidFill>
                <a:latin typeface="Constantia"/>
                <a:cs typeface="Constantia"/>
              </a:rPr>
              <a:t>лиц</a:t>
            </a:r>
            <a:endParaRPr sz="2200" dirty="0">
              <a:latin typeface="Constantia"/>
              <a:cs typeface="Constantia"/>
            </a:endParaRPr>
          </a:p>
          <a:p>
            <a:pPr marL="523875" marR="112395">
              <a:lnSpc>
                <a:spcPct val="100000"/>
              </a:lnSpc>
              <a:spcBef>
                <a:spcPts val="1270"/>
              </a:spcBef>
            </a:pPr>
            <a:r>
              <a:rPr sz="2400" b="1" i="1" spc="-5" dirty="0">
                <a:solidFill>
                  <a:srgbClr val="001F5F"/>
                </a:solidFill>
                <a:latin typeface="Constantia"/>
                <a:cs typeface="Constantia"/>
              </a:rPr>
              <a:t>Примерные адаптированные основные </a:t>
            </a:r>
            <a:r>
              <a:rPr sz="2400" b="1" i="1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Constantia"/>
                <a:cs typeface="Constantia"/>
              </a:rPr>
              <a:t>общеобразовательные программы, </a:t>
            </a:r>
            <a:r>
              <a:rPr sz="2400" b="1" i="1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Constantia"/>
                <a:cs typeface="Constantia"/>
              </a:rPr>
              <a:t>разработанные </a:t>
            </a:r>
            <a:r>
              <a:rPr sz="2400" b="1" i="1" dirty="0">
                <a:solidFill>
                  <a:srgbClr val="001F5F"/>
                </a:solidFill>
                <a:latin typeface="Constantia"/>
                <a:cs typeface="Constantia"/>
              </a:rPr>
              <a:t>в</a:t>
            </a:r>
            <a:r>
              <a:rPr sz="2400" b="1" i="1" spc="-1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Constantia"/>
                <a:cs typeface="Constantia"/>
              </a:rPr>
              <a:t>соответствии </a:t>
            </a:r>
            <a:r>
              <a:rPr sz="2400" b="1" i="1" dirty="0">
                <a:solidFill>
                  <a:srgbClr val="001F5F"/>
                </a:solidFill>
                <a:latin typeface="Constantia"/>
                <a:cs typeface="Constantia"/>
              </a:rPr>
              <a:t>с</a:t>
            </a:r>
            <a:r>
              <a:rPr sz="2400" b="1" i="1" spc="-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400" b="1" i="1" spc="-20" dirty="0">
                <a:solidFill>
                  <a:srgbClr val="001F5F"/>
                </a:solidFill>
                <a:latin typeface="Constantia"/>
                <a:cs typeface="Constantia"/>
              </a:rPr>
              <a:t>ФГОС</a:t>
            </a:r>
            <a:r>
              <a:rPr sz="2400" b="1" i="1" spc="-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400" b="1" i="1" spc="-35" dirty="0">
                <a:solidFill>
                  <a:srgbClr val="001F5F"/>
                </a:solidFill>
                <a:latin typeface="Constantia"/>
                <a:cs typeface="Constantia"/>
              </a:rPr>
              <a:t>ОВЗ, </a:t>
            </a:r>
            <a:r>
              <a:rPr sz="2400" b="1" i="1" spc="-53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Constantia"/>
                <a:cs typeface="Constantia"/>
              </a:rPr>
              <a:t>размещены</a:t>
            </a:r>
            <a:r>
              <a:rPr sz="2400" b="1" i="1" spc="-1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Constantia"/>
                <a:cs typeface="Constantia"/>
              </a:rPr>
              <a:t>на</a:t>
            </a:r>
            <a:r>
              <a:rPr sz="2400" b="1" i="1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Constantia"/>
                <a:cs typeface="Constantia"/>
              </a:rPr>
              <a:t>сайте </a:t>
            </a:r>
            <a:r>
              <a:rPr sz="2400" spc="-10" dirty="0">
                <a:solidFill>
                  <a:srgbClr val="FF0000"/>
                </a:solidFill>
                <a:latin typeface="Constantia"/>
                <a:cs typeface="Constantia"/>
              </a:rPr>
              <a:t>fgosreest.ru</a:t>
            </a:r>
            <a:endParaRPr sz="2400" dirty="0">
              <a:latin typeface="Constantia"/>
              <a:cs typeface="Constantia"/>
            </a:endParaRPr>
          </a:p>
          <a:p>
            <a:pPr>
              <a:lnSpc>
                <a:spcPct val="100000"/>
              </a:lnSpc>
            </a:pPr>
            <a:endParaRPr sz="2400" dirty="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470"/>
              </a:spcBef>
            </a:pPr>
            <a:r>
              <a:rPr sz="1800" dirty="0">
                <a:latin typeface="Microsoft Sans Serif"/>
                <a:cs typeface="Microsoft Sans Serif"/>
              </a:rPr>
              <a:t>5</a:t>
            </a:r>
          </a:p>
        </p:txBody>
      </p:sp>
      <p:sp>
        <p:nvSpPr>
          <p:cNvPr id="5" name="object 5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2759" y="609600"/>
            <a:ext cx="6798734" cy="1303867"/>
          </a:xfrm>
          <a:prstGeom prst="rect">
            <a:avLst/>
          </a:prstGeom>
        </p:spPr>
        <p:txBody>
          <a:bodyPr vert="horz" wrap="square" lIns="0" tIns="238175" rIns="0" bIns="0" rtlCol="0">
            <a:spAutoFit/>
          </a:bodyPr>
          <a:lstStyle/>
          <a:p>
            <a:pPr marL="816610" marR="5080" indent="777875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Категории </a:t>
            </a:r>
            <a:r>
              <a:rPr spc="-10" dirty="0"/>
              <a:t>детей </a:t>
            </a:r>
            <a:r>
              <a:rPr dirty="0"/>
              <a:t>с </a:t>
            </a:r>
            <a:r>
              <a:rPr spc="5" dirty="0"/>
              <a:t> </a:t>
            </a:r>
            <a:r>
              <a:rPr spc="-10" dirty="0"/>
              <a:t>нарушениями</a:t>
            </a:r>
            <a:r>
              <a:rPr spc="-25" dirty="0"/>
              <a:t> </a:t>
            </a:r>
            <a:r>
              <a:rPr dirty="0"/>
              <a:t>в</a:t>
            </a:r>
            <a:r>
              <a:rPr spc="-25" dirty="0"/>
              <a:t> </a:t>
            </a:r>
            <a:r>
              <a:rPr spc="-5" dirty="0"/>
              <a:t>развитии: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9114" y="2068461"/>
            <a:ext cx="7842885" cy="42524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15365" marR="2158365">
              <a:lnSpc>
                <a:spcPct val="109900"/>
              </a:lnSpc>
              <a:spcBef>
                <a:spcPts val="100"/>
              </a:spcBef>
            </a:pPr>
            <a:r>
              <a:rPr sz="2050" i="1" spc="-215" dirty="0">
                <a:solidFill>
                  <a:srgbClr val="AA2B1E"/>
                </a:solidFill>
                <a:latin typeface="Trebuchet MS"/>
                <a:cs typeface="Trebuchet MS"/>
              </a:rPr>
              <a:t>O</a:t>
            </a:r>
            <a:r>
              <a:rPr sz="2050" i="1" spc="590" dirty="0">
                <a:solidFill>
                  <a:srgbClr val="AA2B1E"/>
                </a:solidFill>
                <a:latin typeface="Trebuchet MS"/>
                <a:cs typeface="Trebuchet MS"/>
              </a:rPr>
              <a:t> </a:t>
            </a:r>
            <a:r>
              <a:rPr sz="2400" i="1" spc="-10" dirty="0">
                <a:solidFill>
                  <a:srgbClr val="001F5F"/>
                </a:solidFill>
                <a:latin typeface="Constantia"/>
                <a:cs typeface="Constantia"/>
              </a:rPr>
              <a:t>Нарушением</a:t>
            </a:r>
            <a:r>
              <a:rPr sz="2400" i="1" spc="54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400" i="1" spc="-25" dirty="0">
                <a:solidFill>
                  <a:srgbClr val="001F5F"/>
                </a:solidFill>
                <a:latin typeface="Constantia"/>
                <a:cs typeface="Constantia"/>
              </a:rPr>
              <a:t>слуха; </a:t>
            </a:r>
            <a:r>
              <a:rPr sz="2400" i="1" spc="-2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endParaRPr lang="ru-RU" sz="2400" i="1" spc="-20" dirty="0" smtClean="0">
              <a:solidFill>
                <a:srgbClr val="001F5F"/>
              </a:solidFill>
              <a:latin typeface="Constantia"/>
              <a:cs typeface="Constantia"/>
            </a:endParaRPr>
          </a:p>
          <a:p>
            <a:pPr marL="1015365" marR="2158365">
              <a:lnSpc>
                <a:spcPct val="109900"/>
              </a:lnSpc>
              <a:spcBef>
                <a:spcPts val="100"/>
              </a:spcBef>
            </a:pPr>
            <a:r>
              <a:rPr sz="2050" i="1" spc="-215" dirty="0" smtClean="0">
                <a:solidFill>
                  <a:srgbClr val="AA2B1E"/>
                </a:solidFill>
                <a:latin typeface="Trebuchet MS"/>
                <a:cs typeface="Trebuchet MS"/>
              </a:rPr>
              <a:t>O</a:t>
            </a:r>
            <a:r>
              <a:rPr sz="2050" i="1" spc="-65" dirty="0" smtClean="0">
                <a:solidFill>
                  <a:srgbClr val="AA2B1E"/>
                </a:solidFill>
                <a:latin typeface="Trebuchet MS"/>
                <a:cs typeface="Trebuchet MS"/>
              </a:rPr>
              <a:t> </a:t>
            </a:r>
            <a:r>
              <a:rPr sz="2400" i="1" spc="-10" dirty="0">
                <a:solidFill>
                  <a:srgbClr val="001F5F"/>
                </a:solidFill>
                <a:latin typeface="Constantia"/>
                <a:cs typeface="Constantia"/>
              </a:rPr>
              <a:t>Нарушением</a:t>
            </a:r>
            <a:r>
              <a:rPr sz="2400" i="1" spc="-2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400" i="1" spc="-5" dirty="0">
                <a:solidFill>
                  <a:srgbClr val="001F5F"/>
                </a:solidFill>
                <a:latin typeface="Constantia"/>
                <a:cs typeface="Constantia"/>
              </a:rPr>
              <a:t>зрения; </a:t>
            </a:r>
            <a:endParaRPr lang="ru-RU" sz="2400" i="1" spc="-5" dirty="0" smtClean="0">
              <a:solidFill>
                <a:srgbClr val="001F5F"/>
              </a:solidFill>
              <a:latin typeface="Constantia"/>
              <a:cs typeface="Constantia"/>
            </a:endParaRPr>
          </a:p>
          <a:p>
            <a:pPr marL="1015365" marR="2158365">
              <a:lnSpc>
                <a:spcPct val="109900"/>
              </a:lnSpc>
              <a:spcBef>
                <a:spcPts val="100"/>
              </a:spcBef>
            </a:pPr>
            <a:r>
              <a:rPr sz="2400" i="1" spc="-555" dirty="0" smtClean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050" i="1" spc="-215" dirty="0">
                <a:solidFill>
                  <a:srgbClr val="AA2B1E"/>
                </a:solidFill>
                <a:latin typeface="Trebuchet MS"/>
                <a:cs typeface="Trebuchet MS"/>
              </a:rPr>
              <a:t>O</a:t>
            </a:r>
            <a:r>
              <a:rPr sz="2050" i="1" spc="-45" dirty="0">
                <a:solidFill>
                  <a:srgbClr val="AA2B1E"/>
                </a:solidFill>
                <a:latin typeface="Trebuchet MS"/>
                <a:cs typeface="Trebuchet MS"/>
              </a:rPr>
              <a:t> </a:t>
            </a:r>
            <a:r>
              <a:rPr sz="2400" i="1" spc="-10" dirty="0">
                <a:solidFill>
                  <a:srgbClr val="001F5F"/>
                </a:solidFill>
                <a:latin typeface="Constantia"/>
                <a:cs typeface="Constantia"/>
              </a:rPr>
              <a:t>Нарушением</a:t>
            </a:r>
            <a:r>
              <a:rPr sz="2400" i="1" spc="-2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400" i="1" dirty="0">
                <a:solidFill>
                  <a:srgbClr val="001F5F"/>
                </a:solidFill>
                <a:latin typeface="Constantia"/>
                <a:cs typeface="Constantia"/>
              </a:rPr>
              <a:t>речи;</a:t>
            </a:r>
            <a:endParaRPr sz="2400" dirty="0">
              <a:latin typeface="Constantia"/>
              <a:cs typeface="Constantia"/>
            </a:endParaRPr>
          </a:p>
          <a:p>
            <a:pPr marL="1015365">
              <a:lnSpc>
                <a:spcPct val="100000"/>
              </a:lnSpc>
              <a:spcBef>
                <a:spcPts val="284"/>
              </a:spcBef>
            </a:pPr>
            <a:r>
              <a:rPr sz="2050" i="1" spc="-215" dirty="0">
                <a:solidFill>
                  <a:srgbClr val="AA2B1E"/>
                </a:solidFill>
                <a:latin typeface="Trebuchet MS"/>
                <a:cs typeface="Trebuchet MS"/>
              </a:rPr>
              <a:t>O</a:t>
            </a:r>
            <a:r>
              <a:rPr sz="2050" i="1" spc="325" dirty="0">
                <a:solidFill>
                  <a:srgbClr val="AA2B1E"/>
                </a:solidFill>
                <a:latin typeface="Trebuchet MS"/>
                <a:cs typeface="Trebuchet MS"/>
              </a:rPr>
              <a:t> </a:t>
            </a:r>
            <a:r>
              <a:rPr sz="2400" i="1" spc="-10" dirty="0">
                <a:solidFill>
                  <a:srgbClr val="001F5F"/>
                </a:solidFill>
                <a:latin typeface="Constantia"/>
                <a:cs typeface="Constantia"/>
              </a:rPr>
              <a:t>Нарушением</a:t>
            </a:r>
            <a:r>
              <a:rPr sz="2400" i="1" spc="-25" dirty="0">
                <a:solidFill>
                  <a:srgbClr val="001F5F"/>
                </a:solidFill>
                <a:latin typeface="Constantia"/>
                <a:cs typeface="Constantia"/>
              </a:rPr>
              <a:t> ОДА;</a:t>
            </a:r>
            <a:endParaRPr sz="2400" dirty="0">
              <a:latin typeface="Constantia"/>
              <a:cs typeface="Constantia"/>
            </a:endParaRPr>
          </a:p>
          <a:p>
            <a:pPr marL="1302385" marR="238125" indent="-287020">
              <a:lnSpc>
                <a:spcPct val="109900"/>
              </a:lnSpc>
            </a:pPr>
            <a:r>
              <a:rPr sz="2050" i="1" spc="-215" dirty="0">
                <a:solidFill>
                  <a:srgbClr val="AA2B1E"/>
                </a:solidFill>
                <a:latin typeface="Trebuchet MS"/>
                <a:cs typeface="Trebuchet MS"/>
              </a:rPr>
              <a:t>O</a:t>
            </a:r>
            <a:r>
              <a:rPr sz="2050" i="1" spc="-35" dirty="0">
                <a:solidFill>
                  <a:srgbClr val="AA2B1E"/>
                </a:solidFill>
                <a:latin typeface="Trebuchet MS"/>
                <a:cs typeface="Trebuchet MS"/>
              </a:rPr>
              <a:t> </a:t>
            </a:r>
            <a:r>
              <a:rPr sz="2400" i="1" spc="-15" dirty="0">
                <a:solidFill>
                  <a:srgbClr val="001F5F"/>
                </a:solidFill>
                <a:latin typeface="Constantia"/>
                <a:cs typeface="Constantia"/>
              </a:rPr>
              <a:t>Задержка</a:t>
            </a:r>
            <a:r>
              <a:rPr sz="2400" i="1" spc="-1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400" i="1" spc="-5" dirty="0">
                <a:solidFill>
                  <a:srgbClr val="001F5F"/>
                </a:solidFill>
                <a:latin typeface="Constantia"/>
                <a:cs typeface="Constantia"/>
              </a:rPr>
              <a:t>психического</a:t>
            </a:r>
            <a:r>
              <a:rPr sz="2400" i="1" spc="-1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400" i="1" spc="-5" dirty="0">
                <a:solidFill>
                  <a:srgbClr val="001F5F"/>
                </a:solidFill>
                <a:latin typeface="Constantia"/>
                <a:cs typeface="Constantia"/>
              </a:rPr>
              <a:t>развития; </a:t>
            </a:r>
            <a:r>
              <a:rPr sz="2400" i="1" spc="-55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400" i="1" spc="-5" dirty="0">
                <a:solidFill>
                  <a:srgbClr val="001F5F"/>
                </a:solidFill>
                <a:latin typeface="Constantia"/>
                <a:cs typeface="Constantia"/>
              </a:rPr>
              <a:t>(ЗПР,</a:t>
            </a:r>
            <a:r>
              <a:rPr sz="2400" i="1" spc="-1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400" i="1" spc="-5" dirty="0">
                <a:solidFill>
                  <a:srgbClr val="001F5F"/>
                </a:solidFill>
                <a:latin typeface="Constantia"/>
                <a:cs typeface="Constantia"/>
              </a:rPr>
              <a:t>ЗПРР)</a:t>
            </a:r>
            <a:endParaRPr sz="2400" dirty="0">
              <a:latin typeface="Constantia"/>
              <a:cs typeface="Constantia"/>
            </a:endParaRPr>
          </a:p>
          <a:p>
            <a:pPr marL="1015365">
              <a:lnSpc>
                <a:spcPct val="100000"/>
              </a:lnSpc>
              <a:spcBef>
                <a:spcPts val="284"/>
              </a:spcBef>
            </a:pPr>
            <a:r>
              <a:rPr sz="2050" i="1" spc="-215" dirty="0">
                <a:solidFill>
                  <a:srgbClr val="AA2B1E"/>
                </a:solidFill>
                <a:latin typeface="Trebuchet MS"/>
                <a:cs typeface="Trebuchet MS"/>
              </a:rPr>
              <a:t>O</a:t>
            </a:r>
            <a:r>
              <a:rPr sz="2050" i="1" spc="-40" dirty="0">
                <a:solidFill>
                  <a:srgbClr val="AA2B1E"/>
                </a:solidFill>
                <a:latin typeface="Trebuchet MS"/>
                <a:cs typeface="Trebuchet MS"/>
              </a:rPr>
              <a:t> </a:t>
            </a:r>
            <a:r>
              <a:rPr sz="2400" i="1" spc="-10" dirty="0">
                <a:solidFill>
                  <a:srgbClr val="001F5F"/>
                </a:solidFill>
                <a:latin typeface="Constantia"/>
                <a:cs typeface="Constantia"/>
              </a:rPr>
              <a:t>Нарушением</a:t>
            </a:r>
            <a:r>
              <a:rPr sz="2400" i="1" spc="-1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400" i="1" spc="-5" dirty="0">
                <a:solidFill>
                  <a:srgbClr val="001F5F"/>
                </a:solidFill>
                <a:latin typeface="Constantia"/>
                <a:cs typeface="Constantia"/>
              </a:rPr>
              <a:t>интеллекта;</a:t>
            </a:r>
            <a:r>
              <a:rPr sz="2400" i="1" spc="-1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400" i="1" spc="-25" dirty="0">
                <a:solidFill>
                  <a:srgbClr val="001F5F"/>
                </a:solidFill>
                <a:latin typeface="Constantia"/>
                <a:cs typeface="Constantia"/>
              </a:rPr>
              <a:t>(УО)</a:t>
            </a:r>
            <a:endParaRPr sz="2400" dirty="0">
              <a:latin typeface="Constantia"/>
              <a:cs typeface="Constantia"/>
            </a:endParaRPr>
          </a:p>
          <a:p>
            <a:pPr marL="1289685" marR="5080" indent="-274320">
              <a:lnSpc>
                <a:spcPts val="2590"/>
              </a:lnSpc>
              <a:spcBef>
                <a:spcPts val="610"/>
              </a:spcBef>
            </a:pPr>
            <a:r>
              <a:rPr sz="2050" i="1" spc="-215" dirty="0">
                <a:solidFill>
                  <a:srgbClr val="AA2B1E"/>
                </a:solidFill>
                <a:latin typeface="Trebuchet MS"/>
                <a:cs typeface="Trebuchet MS"/>
              </a:rPr>
              <a:t>O</a:t>
            </a:r>
            <a:r>
              <a:rPr sz="2050" i="1" spc="-25" dirty="0">
                <a:solidFill>
                  <a:srgbClr val="AA2B1E"/>
                </a:solidFill>
                <a:latin typeface="Trebuchet MS"/>
                <a:cs typeface="Trebuchet MS"/>
              </a:rPr>
              <a:t> </a:t>
            </a:r>
            <a:r>
              <a:rPr sz="2400" i="1" spc="-10" dirty="0">
                <a:solidFill>
                  <a:srgbClr val="001F5F"/>
                </a:solidFill>
                <a:latin typeface="Constantia"/>
                <a:cs typeface="Constantia"/>
              </a:rPr>
              <a:t>Нарушением эмоционально-волевой </a:t>
            </a:r>
            <a:r>
              <a:rPr sz="2400" i="1" spc="-55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400" i="1" spc="-5" dirty="0">
                <a:solidFill>
                  <a:srgbClr val="001F5F"/>
                </a:solidFill>
                <a:latin typeface="Constantia"/>
                <a:cs typeface="Constantia"/>
              </a:rPr>
              <a:t>сферы</a:t>
            </a:r>
            <a:r>
              <a:rPr sz="2400" i="1" spc="-5" dirty="0">
                <a:latin typeface="Constantia"/>
                <a:cs typeface="Constantia"/>
              </a:rPr>
              <a:t>.</a:t>
            </a:r>
            <a:r>
              <a:rPr sz="2400" i="1" spc="-10" dirty="0">
                <a:latin typeface="Constantia"/>
                <a:cs typeface="Constantia"/>
              </a:rPr>
              <a:t> </a:t>
            </a:r>
            <a:r>
              <a:rPr sz="2400" i="1" dirty="0">
                <a:solidFill>
                  <a:srgbClr val="001F5F"/>
                </a:solidFill>
                <a:latin typeface="Constantia"/>
                <a:cs typeface="Constantia"/>
              </a:rPr>
              <a:t>(</a:t>
            </a:r>
            <a:r>
              <a:rPr sz="2400" i="1" spc="-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400" i="1" spc="-55" dirty="0">
                <a:solidFill>
                  <a:srgbClr val="001F5F"/>
                </a:solidFill>
                <a:latin typeface="Constantia"/>
                <a:cs typeface="Constantia"/>
              </a:rPr>
              <a:t>РДА,</a:t>
            </a:r>
            <a:r>
              <a:rPr sz="2400" i="1" spc="-1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400" i="1" spc="-70" dirty="0">
                <a:solidFill>
                  <a:srgbClr val="001F5F"/>
                </a:solidFill>
                <a:latin typeface="Constantia"/>
                <a:cs typeface="Constantia"/>
              </a:rPr>
              <a:t>РАС)</a:t>
            </a:r>
            <a:endParaRPr sz="2400" dirty="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250" dirty="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6</a:t>
            </a:r>
          </a:p>
        </p:txBody>
      </p:sp>
      <p:sp>
        <p:nvSpPr>
          <p:cNvPr id="4" name="object 4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6092" y="569887"/>
            <a:ext cx="53828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Особенности</a:t>
            </a:r>
            <a:r>
              <a:rPr sz="3200" spc="-30" dirty="0"/>
              <a:t> </a:t>
            </a:r>
            <a:r>
              <a:rPr sz="3200" spc="-5" dirty="0"/>
              <a:t>детей</a:t>
            </a:r>
            <a:r>
              <a:rPr sz="3200" spc="-30" dirty="0"/>
              <a:t> </a:t>
            </a:r>
            <a:r>
              <a:rPr sz="3200" dirty="0"/>
              <a:t>с</a:t>
            </a:r>
            <a:r>
              <a:rPr sz="3200" spc="-30" dirty="0"/>
              <a:t> </a:t>
            </a:r>
            <a:r>
              <a:rPr sz="3200" dirty="0"/>
              <a:t>ЗПР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9115" y="1325016"/>
            <a:ext cx="8195309" cy="49460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5585">
              <a:lnSpc>
                <a:spcPct val="100000"/>
              </a:lnSpc>
              <a:spcBef>
                <a:spcPts val="105"/>
              </a:spcBef>
              <a:tabLst>
                <a:tab pos="560705" algn="l"/>
              </a:tabLst>
            </a:pPr>
            <a:r>
              <a:rPr sz="1400" i="1" spc="-140" dirty="0">
                <a:solidFill>
                  <a:srgbClr val="AA2B1E"/>
                </a:solidFill>
                <a:latin typeface="Trebuchet MS"/>
                <a:cs typeface="Trebuchet MS"/>
              </a:rPr>
              <a:t>O	</a:t>
            </a:r>
            <a:r>
              <a:rPr sz="1700" b="1" spc="-55" dirty="0">
                <a:solidFill>
                  <a:srgbClr val="001F5F"/>
                </a:solidFill>
                <a:latin typeface="Constantia"/>
                <a:cs typeface="Constantia"/>
              </a:rPr>
              <a:t>Р</a:t>
            </a:r>
            <a:r>
              <a:rPr sz="1700" b="1" spc="-5" dirty="0">
                <a:solidFill>
                  <a:srgbClr val="001F5F"/>
                </a:solidFill>
                <a:latin typeface="Constantia"/>
                <a:cs typeface="Constantia"/>
              </a:rPr>
              <a:t>ебено</a:t>
            </a:r>
            <a:r>
              <a:rPr sz="1700" b="1" dirty="0">
                <a:solidFill>
                  <a:srgbClr val="001F5F"/>
                </a:solidFill>
                <a:latin typeface="Constantia"/>
                <a:cs typeface="Constantia"/>
              </a:rPr>
              <a:t>к</a:t>
            </a:r>
            <a:r>
              <a:rPr sz="1700" b="1" spc="-9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1700" b="1" dirty="0">
                <a:solidFill>
                  <a:srgbClr val="001F5F"/>
                </a:solidFill>
                <a:latin typeface="Constantia"/>
                <a:cs typeface="Constantia"/>
              </a:rPr>
              <a:t>с</a:t>
            </a:r>
            <a:r>
              <a:rPr sz="1700" b="1" spc="-5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1700" b="1" spc="-5" dirty="0">
                <a:solidFill>
                  <a:srgbClr val="001F5F"/>
                </a:solidFill>
                <a:latin typeface="Constantia"/>
                <a:cs typeface="Constantia"/>
              </a:rPr>
              <a:t>ЗП</a:t>
            </a:r>
            <a:r>
              <a:rPr sz="1700" b="1" dirty="0">
                <a:solidFill>
                  <a:srgbClr val="001F5F"/>
                </a:solidFill>
                <a:latin typeface="Constantia"/>
                <a:cs typeface="Constantia"/>
              </a:rPr>
              <a:t>Р</a:t>
            </a:r>
            <a:r>
              <a:rPr sz="1700" b="1" spc="-8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1700" b="1" spc="-5" dirty="0">
                <a:solidFill>
                  <a:srgbClr val="001F5F"/>
                </a:solidFill>
                <a:latin typeface="Constantia"/>
                <a:cs typeface="Constantia"/>
              </a:rPr>
              <a:t>час</a:t>
            </a:r>
            <a:r>
              <a:rPr sz="1700" b="1" spc="-30" dirty="0">
                <a:solidFill>
                  <a:srgbClr val="001F5F"/>
                </a:solidFill>
                <a:latin typeface="Constantia"/>
                <a:cs typeface="Constantia"/>
              </a:rPr>
              <a:t>т</a:t>
            </a:r>
            <a:r>
              <a:rPr sz="1700" b="1" dirty="0">
                <a:solidFill>
                  <a:srgbClr val="001F5F"/>
                </a:solidFill>
                <a:latin typeface="Constantia"/>
                <a:cs typeface="Constantia"/>
              </a:rPr>
              <a:t>о</a:t>
            </a:r>
            <a:r>
              <a:rPr sz="1700" b="1" spc="-50" dirty="0">
                <a:solidFill>
                  <a:srgbClr val="001F5F"/>
                </a:solidFill>
                <a:latin typeface="Constantia"/>
                <a:cs typeface="Constantia"/>
              </a:rPr>
              <a:t> к</a:t>
            </a:r>
            <a:r>
              <a:rPr sz="1700" b="1" spc="-5" dirty="0">
                <a:solidFill>
                  <a:srgbClr val="001F5F"/>
                </a:solidFill>
                <a:latin typeface="Constantia"/>
                <a:cs typeface="Constantia"/>
              </a:rPr>
              <a:t>он</a:t>
            </a:r>
            <a:r>
              <a:rPr sz="1700" b="1" spc="-85" dirty="0">
                <a:solidFill>
                  <a:srgbClr val="001F5F"/>
                </a:solidFill>
                <a:latin typeface="Constantia"/>
                <a:cs typeface="Constantia"/>
              </a:rPr>
              <a:t>ф</a:t>
            </a:r>
            <a:r>
              <a:rPr sz="1700" b="1" spc="-5" dirty="0">
                <a:solidFill>
                  <a:srgbClr val="001F5F"/>
                </a:solidFill>
                <a:latin typeface="Constantia"/>
                <a:cs typeface="Constantia"/>
              </a:rPr>
              <a:t>лик</a:t>
            </a:r>
            <a:r>
              <a:rPr sz="1700" b="1" spc="25" dirty="0">
                <a:solidFill>
                  <a:srgbClr val="001F5F"/>
                </a:solidFill>
                <a:latin typeface="Constantia"/>
                <a:cs typeface="Constantia"/>
              </a:rPr>
              <a:t>т</a:t>
            </a:r>
            <a:r>
              <a:rPr sz="1700" b="1" spc="-50" dirty="0">
                <a:solidFill>
                  <a:srgbClr val="001F5F"/>
                </a:solidFill>
                <a:latin typeface="Constantia"/>
                <a:cs typeface="Constantia"/>
              </a:rPr>
              <a:t>у</a:t>
            </a:r>
            <a:r>
              <a:rPr sz="1700" b="1" spc="-5" dirty="0">
                <a:solidFill>
                  <a:srgbClr val="001F5F"/>
                </a:solidFill>
                <a:latin typeface="Constantia"/>
                <a:cs typeface="Constantia"/>
              </a:rPr>
              <a:t>е</a:t>
            </a:r>
            <a:r>
              <a:rPr sz="1700" b="1" dirty="0">
                <a:solidFill>
                  <a:srgbClr val="001F5F"/>
                </a:solidFill>
                <a:latin typeface="Constantia"/>
                <a:cs typeface="Constantia"/>
              </a:rPr>
              <a:t>т</a:t>
            </a:r>
            <a:r>
              <a:rPr sz="1700" b="1" spc="-10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1700" b="1" spc="-40" dirty="0">
                <a:solidFill>
                  <a:srgbClr val="001F5F"/>
                </a:solidFill>
                <a:latin typeface="Constantia"/>
                <a:cs typeface="Constantia"/>
              </a:rPr>
              <a:t>с</a:t>
            </a:r>
            <a:r>
              <a:rPr sz="1700" b="1" dirty="0">
                <a:solidFill>
                  <a:srgbClr val="001F5F"/>
                </a:solidFill>
                <a:latin typeface="Constantia"/>
                <a:cs typeface="Constantia"/>
              </a:rPr>
              <a:t>о</a:t>
            </a:r>
            <a:r>
              <a:rPr sz="1700" b="1" spc="-5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1700" b="1" spc="-5" dirty="0">
                <a:solidFill>
                  <a:srgbClr val="001F5F"/>
                </a:solidFill>
                <a:latin typeface="Constantia"/>
                <a:cs typeface="Constantia"/>
              </a:rPr>
              <a:t>сверстниками</a:t>
            </a:r>
            <a:r>
              <a:rPr sz="1700" b="1" dirty="0">
                <a:solidFill>
                  <a:srgbClr val="001F5F"/>
                </a:solidFill>
                <a:latin typeface="Constantia"/>
                <a:cs typeface="Constantia"/>
              </a:rPr>
              <a:t>.</a:t>
            </a:r>
            <a:endParaRPr sz="1700" dirty="0">
              <a:latin typeface="Constantia"/>
              <a:cs typeface="Constantia"/>
            </a:endParaRPr>
          </a:p>
          <a:p>
            <a:pPr marL="235585">
              <a:lnSpc>
                <a:spcPct val="100000"/>
              </a:lnSpc>
              <a:spcBef>
                <a:spcPts val="1425"/>
              </a:spcBef>
              <a:tabLst>
                <a:tab pos="561340" algn="l"/>
              </a:tabLst>
            </a:pPr>
            <a:r>
              <a:rPr sz="1400" i="1" spc="-140" dirty="0">
                <a:solidFill>
                  <a:srgbClr val="AA2B1E"/>
                </a:solidFill>
                <a:latin typeface="Trebuchet MS"/>
                <a:cs typeface="Trebuchet MS"/>
              </a:rPr>
              <a:t>O	</a:t>
            </a:r>
            <a:r>
              <a:rPr sz="1700" b="1" spc="-20" dirty="0">
                <a:solidFill>
                  <a:srgbClr val="001F5F"/>
                </a:solidFill>
                <a:latin typeface="Constantia"/>
                <a:cs typeface="Constantia"/>
              </a:rPr>
              <a:t>Не</a:t>
            </a:r>
            <a:r>
              <a:rPr sz="1700" b="1" spc="-9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1700" b="1" spc="-10" dirty="0">
                <a:solidFill>
                  <a:srgbClr val="001F5F"/>
                </a:solidFill>
                <a:latin typeface="Constantia"/>
                <a:cs typeface="Constantia"/>
              </a:rPr>
              <a:t>способен</a:t>
            </a:r>
            <a:r>
              <a:rPr sz="1700" b="1" spc="-8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1700" b="1" spc="-15" dirty="0">
                <a:solidFill>
                  <a:srgbClr val="001F5F"/>
                </a:solidFill>
                <a:latin typeface="Constantia"/>
                <a:cs typeface="Constantia"/>
              </a:rPr>
              <a:t>организовать</a:t>
            </a:r>
            <a:r>
              <a:rPr sz="1700" b="1" spc="-7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1700" b="1" spc="-10" dirty="0">
                <a:solidFill>
                  <a:srgbClr val="001F5F"/>
                </a:solidFill>
                <a:latin typeface="Constantia"/>
                <a:cs typeface="Constantia"/>
              </a:rPr>
              <a:t>целенаправленную</a:t>
            </a:r>
            <a:r>
              <a:rPr sz="1700" b="1" spc="-10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1700" b="1" spc="-10" dirty="0">
                <a:solidFill>
                  <a:srgbClr val="001F5F"/>
                </a:solidFill>
                <a:latin typeface="Constantia"/>
                <a:cs typeface="Constantia"/>
              </a:rPr>
              <a:t>деятельность</a:t>
            </a:r>
            <a:endParaRPr sz="1700" dirty="0">
              <a:latin typeface="Constantia"/>
              <a:cs typeface="Constantia"/>
            </a:endParaRPr>
          </a:p>
          <a:p>
            <a:pPr marL="235585">
              <a:lnSpc>
                <a:spcPct val="100000"/>
              </a:lnSpc>
              <a:spcBef>
                <a:spcPts val="1425"/>
              </a:spcBef>
              <a:tabLst>
                <a:tab pos="509905" algn="l"/>
              </a:tabLst>
            </a:pPr>
            <a:r>
              <a:rPr sz="1400" i="1" spc="-140" dirty="0">
                <a:solidFill>
                  <a:srgbClr val="AA2B1E"/>
                </a:solidFill>
                <a:latin typeface="Trebuchet MS"/>
                <a:cs typeface="Trebuchet MS"/>
              </a:rPr>
              <a:t>O	</a:t>
            </a:r>
            <a:r>
              <a:rPr sz="1700" b="1" spc="-5" dirty="0">
                <a:solidFill>
                  <a:srgbClr val="001F5F"/>
                </a:solidFill>
                <a:latin typeface="Constantia"/>
                <a:cs typeface="Constantia"/>
              </a:rPr>
              <a:t>Замедленный</a:t>
            </a:r>
            <a:r>
              <a:rPr sz="1700" b="1" spc="-7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1700" b="1" spc="-10" dirty="0">
                <a:solidFill>
                  <a:srgbClr val="001F5F"/>
                </a:solidFill>
                <a:latin typeface="Constantia"/>
                <a:cs typeface="Constantia"/>
              </a:rPr>
              <a:t>темп</a:t>
            </a:r>
            <a:r>
              <a:rPr sz="1700" b="1" spc="-7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1700" b="1" spc="-5" dirty="0">
                <a:solidFill>
                  <a:srgbClr val="001F5F"/>
                </a:solidFill>
                <a:latin typeface="Constantia"/>
                <a:cs typeface="Constantia"/>
              </a:rPr>
              <a:t>восприятия</a:t>
            </a:r>
            <a:r>
              <a:rPr sz="1700" b="1" spc="-6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1700" b="1" spc="-5" dirty="0">
                <a:solidFill>
                  <a:srgbClr val="001F5F"/>
                </a:solidFill>
                <a:latin typeface="Constantia"/>
                <a:cs typeface="Constantia"/>
              </a:rPr>
              <a:t>информации.</a:t>
            </a:r>
            <a:endParaRPr sz="1700" dirty="0">
              <a:latin typeface="Constantia"/>
              <a:cs typeface="Constantia"/>
            </a:endParaRPr>
          </a:p>
          <a:p>
            <a:pPr marL="509905" marR="161925" indent="-274320">
              <a:lnSpc>
                <a:spcPct val="150000"/>
              </a:lnSpc>
              <a:spcBef>
                <a:spcPts val="405"/>
              </a:spcBef>
              <a:tabLst>
                <a:tab pos="561340" algn="l"/>
              </a:tabLst>
            </a:pPr>
            <a:r>
              <a:rPr sz="1400" i="1" spc="-140" dirty="0">
                <a:solidFill>
                  <a:srgbClr val="AA2B1E"/>
                </a:solidFill>
                <a:latin typeface="Trebuchet MS"/>
                <a:cs typeface="Trebuchet MS"/>
              </a:rPr>
              <a:t>O		</a:t>
            </a:r>
            <a:r>
              <a:rPr sz="1700" b="1" spc="-5" dirty="0">
                <a:solidFill>
                  <a:srgbClr val="001F5F"/>
                </a:solidFill>
                <a:latin typeface="Constantia"/>
                <a:cs typeface="Constantia"/>
              </a:rPr>
              <a:t>Словесно-логичес</a:t>
            </a:r>
            <a:r>
              <a:rPr sz="1700" b="1" spc="-50" dirty="0">
                <a:solidFill>
                  <a:srgbClr val="001F5F"/>
                </a:solidFill>
                <a:latin typeface="Constantia"/>
                <a:cs typeface="Constantia"/>
              </a:rPr>
              <a:t>к</a:t>
            </a:r>
            <a:r>
              <a:rPr sz="1700" b="1" spc="-5" dirty="0">
                <a:solidFill>
                  <a:srgbClr val="001F5F"/>
                </a:solidFill>
                <a:latin typeface="Constantia"/>
                <a:cs typeface="Constantia"/>
              </a:rPr>
              <a:t>о</a:t>
            </a:r>
            <a:r>
              <a:rPr sz="1700" b="1" dirty="0">
                <a:solidFill>
                  <a:srgbClr val="001F5F"/>
                </a:solidFill>
                <a:latin typeface="Constantia"/>
                <a:cs typeface="Constantia"/>
              </a:rPr>
              <a:t>е</a:t>
            </a:r>
            <a:r>
              <a:rPr sz="1700" b="1" spc="-5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1700" b="1" spc="-5" dirty="0">
                <a:solidFill>
                  <a:srgbClr val="001F5F"/>
                </a:solidFill>
                <a:latin typeface="Constantia"/>
                <a:cs typeface="Constantia"/>
              </a:rPr>
              <a:t>м</a:t>
            </a:r>
            <a:r>
              <a:rPr sz="1700" b="1" spc="-10" dirty="0">
                <a:solidFill>
                  <a:srgbClr val="001F5F"/>
                </a:solidFill>
                <a:latin typeface="Constantia"/>
                <a:cs typeface="Constantia"/>
              </a:rPr>
              <a:t>ы</a:t>
            </a:r>
            <a:r>
              <a:rPr sz="1700" b="1" spc="-5" dirty="0">
                <a:solidFill>
                  <a:srgbClr val="001F5F"/>
                </a:solidFill>
                <a:latin typeface="Constantia"/>
                <a:cs typeface="Constantia"/>
              </a:rPr>
              <a:t>шлени</a:t>
            </a:r>
            <a:r>
              <a:rPr sz="1700" b="1" dirty="0">
                <a:solidFill>
                  <a:srgbClr val="001F5F"/>
                </a:solidFill>
                <a:latin typeface="Constantia"/>
                <a:cs typeface="Constantia"/>
              </a:rPr>
              <a:t>е</a:t>
            </a:r>
            <a:r>
              <a:rPr sz="1700" b="1" spc="-8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1700" b="1" spc="-5" dirty="0">
                <a:solidFill>
                  <a:srgbClr val="001F5F"/>
                </a:solidFill>
                <a:latin typeface="Constantia"/>
                <a:cs typeface="Constantia"/>
              </a:rPr>
              <a:t>не</a:t>
            </a:r>
            <a:r>
              <a:rPr sz="1700" b="1" spc="-25" dirty="0">
                <a:solidFill>
                  <a:srgbClr val="001F5F"/>
                </a:solidFill>
                <a:latin typeface="Constantia"/>
                <a:cs typeface="Constantia"/>
              </a:rPr>
              <a:t>д</a:t>
            </a:r>
            <a:r>
              <a:rPr sz="1700" b="1" spc="-5" dirty="0">
                <a:solidFill>
                  <a:srgbClr val="001F5F"/>
                </a:solidFill>
                <a:latin typeface="Constantia"/>
                <a:cs typeface="Constantia"/>
              </a:rPr>
              <a:t>ора</a:t>
            </a:r>
            <a:r>
              <a:rPr sz="1700" b="1" dirty="0">
                <a:solidFill>
                  <a:srgbClr val="001F5F"/>
                </a:solidFill>
                <a:latin typeface="Constantia"/>
                <a:cs typeface="Constantia"/>
              </a:rPr>
              <a:t>з</a:t>
            </a:r>
            <a:r>
              <a:rPr sz="1700" b="1" spc="-5" dirty="0">
                <a:solidFill>
                  <a:srgbClr val="001F5F"/>
                </a:solidFill>
                <a:latin typeface="Constantia"/>
                <a:cs typeface="Constantia"/>
              </a:rPr>
              <a:t>ви</a:t>
            </a:r>
            <a:r>
              <a:rPr sz="1700" b="1" spc="-30" dirty="0">
                <a:solidFill>
                  <a:srgbClr val="001F5F"/>
                </a:solidFill>
                <a:latin typeface="Constantia"/>
                <a:cs typeface="Constantia"/>
              </a:rPr>
              <a:t>т</a:t>
            </a:r>
            <a:r>
              <a:rPr sz="1700" b="1" spc="-50" dirty="0">
                <a:solidFill>
                  <a:srgbClr val="001F5F"/>
                </a:solidFill>
                <a:latin typeface="Constantia"/>
                <a:cs typeface="Constantia"/>
              </a:rPr>
              <a:t>о</a:t>
            </a:r>
            <a:r>
              <a:rPr sz="1700" b="1" dirty="0">
                <a:solidFill>
                  <a:srgbClr val="001F5F"/>
                </a:solidFill>
                <a:latin typeface="Constantia"/>
                <a:cs typeface="Constantia"/>
              </a:rPr>
              <a:t>,</a:t>
            </a:r>
            <a:r>
              <a:rPr sz="1700" b="1" spc="-3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1700" b="1" spc="-10" dirty="0">
                <a:solidFill>
                  <a:srgbClr val="001F5F"/>
                </a:solidFill>
                <a:latin typeface="Constantia"/>
                <a:cs typeface="Constantia"/>
              </a:rPr>
              <a:t>п</a:t>
            </a:r>
            <a:r>
              <a:rPr sz="1700" b="1" spc="-30" dirty="0">
                <a:solidFill>
                  <a:srgbClr val="001F5F"/>
                </a:solidFill>
                <a:latin typeface="Constantia"/>
                <a:cs typeface="Constantia"/>
              </a:rPr>
              <a:t>о</a:t>
            </a:r>
            <a:r>
              <a:rPr sz="1700" b="1" spc="-5" dirty="0">
                <a:solidFill>
                  <a:srgbClr val="001F5F"/>
                </a:solidFill>
                <a:latin typeface="Constantia"/>
                <a:cs typeface="Constantia"/>
              </a:rPr>
              <a:t>э</a:t>
            </a:r>
            <a:r>
              <a:rPr sz="1700" b="1" spc="-30" dirty="0">
                <a:solidFill>
                  <a:srgbClr val="001F5F"/>
                </a:solidFill>
                <a:latin typeface="Constantia"/>
                <a:cs typeface="Constantia"/>
              </a:rPr>
              <a:t>т</a:t>
            </a:r>
            <a:r>
              <a:rPr sz="1700" b="1" spc="-5" dirty="0">
                <a:solidFill>
                  <a:srgbClr val="001F5F"/>
                </a:solidFill>
                <a:latin typeface="Constantia"/>
                <a:cs typeface="Constantia"/>
              </a:rPr>
              <a:t>ом</a:t>
            </a:r>
            <a:r>
              <a:rPr sz="1700" b="1" dirty="0">
                <a:solidFill>
                  <a:srgbClr val="001F5F"/>
                </a:solidFill>
                <a:latin typeface="Constantia"/>
                <a:cs typeface="Constantia"/>
              </a:rPr>
              <a:t>у</a:t>
            </a:r>
            <a:r>
              <a:rPr sz="1700" b="1" spc="-8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1700" b="1" spc="-5" dirty="0">
                <a:solidFill>
                  <a:srgbClr val="001F5F"/>
                </a:solidFill>
                <a:latin typeface="Constantia"/>
                <a:cs typeface="Constantia"/>
              </a:rPr>
              <a:t>ребено</a:t>
            </a:r>
            <a:r>
              <a:rPr sz="1700" b="1" dirty="0">
                <a:solidFill>
                  <a:srgbClr val="001F5F"/>
                </a:solidFill>
                <a:latin typeface="Constantia"/>
                <a:cs typeface="Constantia"/>
              </a:rPr>
              <a:t>к</a:t>
            </a:r>
            <a:r>
              <a:rPr sz="1700" b="1" spc="-11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1700" b="1" spc="-25" dirty="0">
                <a:solidFill>
                  <a:srgbClr val="001F5F"/>
                </a:solidFill>
                <a:latin typeface="Constantia"/>
                <a:cs typeface="Constantia"/>
              </a:rPr>
              <a:t>д</a:t>
            </a:r>
            <a:r>
              <a:rPr sz="1700" b="1" spc="-80" dirty="0">
                <a:solidFill>
                  <a:srgbClr val="001F5F"/>
                </a:solidFill>
                <a:latin typeface="Constantia"/>
                <a:cs typeface="Constantia"/>
              </a:rPr>
              <a:t>о</a:t>
            </a:r>
            <a:r>
              <a:rPr sz="1700" b="1" spc="-5" dirty="0">
                <a:solidFill>
                  <a:srgbClr val="001F5F"/>
                </a:solidFill>
                <a:latin typeface="Constantia"/>
                <a:cs typeface="Constantia"/>
              </a:rPr>
              <a:t>л</a:t>
            </a:r>
            <a:r>
              <a:rPr sz="1700" b="1" spc="-50" dirty="0">
                <a:solidFill>
                  <a:srgbClr val="001F5F"/>
                </a:solidFill>
                <a:latin typeface="Constantia"/>
                <a:cs typeface="Constantia"/>
              </a:rPr>
              <a:t>г</a:t>
            </a:r>
            <a:r>
              <a:rPr sz="1700" b="1" dirty="0">
                <a:solidFill>
                  <a:srgbClr val="001F5F"/>
                </a:solidFill>
                <a:latin typeface="Constantia"/>
                <a:cs typeface="Constantia"/>
              </a:rPr>
              <a:t>о  не</a:t>
            </a:r>
            <a:r>
              <a:rPr sz="1700" b="1" spc="-8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1700" b="1" spc="-20" dirty="0">
                <a:solidFill>
                  <a:srgbClr val="001F5F"/>
                </a:solidFill>
                <a:latin typeface="Constantia"/>
                <a:cs typeface="Constantia"/>
              </a:rPr>
              <a:t>может</a:t>
            </a:r>
            <a:r>
              <a:rPr sz="1700" b="1" spc="-10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1700" b="1" spc="-5" dirty="0">
                <a:solidFill>
                  <a:srgbClr val="001F5F"/>
                </a:solidFill>
                <a:latin typeface="Constantia"/>
                <a:cs typeface="Constantia"/>
              </a:rPr>
              <a:t>освоить</a:t>
            </a:r>
            <a:r>
              <a:rPr sz="1700" b="1" spc="-9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1700" b="1" spc="-5" dirty="0">
                <a:solidFill>
                  <a:srgbClr val="001F5F"/>
                </a:solidFill>
                <a:latin typeface="Constantia"/>
                <a:cs typeface="Constantia"/>
              </a:rPr>
              <a:t>свернутые</a:t>
            </a:r>
            <a:r>
              <a:rPr sz="1700" b="1" spc="-8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1700" b="1" spc="-10" dirty="0">
                <a:solidFill>
                  <a:srgbClr val="001F5F"/>
                </a:solidFill>
                <a:latin typeface="Constantia"/>
                <a:cs typeface="Constantia"/>
              </a:rPr>
              <a:t>мыслительные</a:t>
            </a:r>
            <a:r>
              <a:rPr sz="1700" b="1" spc="-9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1700" b="1" spc="-5" dirty="0">
                <a:solidFill>
                  <a:srgbClr val="001F5F"/>
                </a:solidFill>
                <a:latin typeface="Constantia"/>
                <a:cs typeface="Constantia"/>
              </a:rPr>
              <a:t>операции.</a:t>
            </a:r>
            <a:endParaRPr sz="1700" dirty="0">
              <a:latin typeface="Constantia"/>
              <a:cs typeface="Constantia"/>
            </a:endParaRPr>
          </a:p>
          <a:p>
            <a:pPr marL="509905" marR="135255" indent="-274320">
              <a:lnSpc>
                <a:spcPct val="150000"/>
              </a:lnSpc>
              <a:spcBef>
                <a:spcPts val="405"/>
              </a:spcBef>
              <a:tabLst>
                <a:tab pos="561340" algn="l"/>
              </a:tabLst>
            </a:pPr>
            <a:r>
              <a:rPr sz="1400" i="1" spc="-140" dirty="0">
                <a:solidFill>
                  <a:srgbClr val="AA2B1E"/>
                </a:solidFill>
                <a:latin typeface="Trebuchet MS"/>
                <a:cs typeface="Trebuchet MS"/>
              </a:rPr>
              <a:t>O		</a:t>
            </a:r>
            <a:r>
              <a:rPr sz="1700" b="1" dirty="0">
                <a:solidFill>
                  <a:srgbClr val="001F5F"/>
                </a:solidFill>
                <a:latin typeface="Constantia"/>
                <a:cs typeface="Constantia"/>
              </a:rPr>
              <a:t>У </a:t>
            </a:r>
            <a:r>
              <a:rPr sz="1700" b="1" spc="-10" dirty="0">
                <a:solidFill>
                  <a:srgbClr val="001F5F"/>
                </a:solidFill>
                <a:latin typeface="Constantia"/>
                <a:cs typeface="Constantia"/>
              </a:rPr>
              <a:t>детей </a:t>
            </a:r>
            <a:r>
              <a:rPr sz="1700" b="1" dirty="0">
                <a:solidFill>
                  <a:srgbClr val="001F5F"/>
                </a:solidFill>
                <a:latin typeface="Constantia"/>
                <a:cs typeface="Constantia"/>
              </a:rPr>
              <a:t>с ЗПР </a:t>
            </a:r>
            <a:r>
              <a:rPr sz="1700" b="1" spc="-5" dirty="0">
                <a:solidFill>
                  <a:srgbClr val="001F5F"/>
                </a:solidFill>
                <a:latin typeface="Constantia"/>
                <a:cs typeface="Constantia"/>
              </a:rPr>
              <a:t>низкий уровень </a:t>
            </a:r>
            <a:r>
              <a:rPr sz="1700" b="1" spc="-10" dirty="0">
                <a:solidFill>
                  <a:srgbClr val="001F5F"/>
                </a:solidFill>
                <a:latin typeface="Constantia"/>
                <a:cs typeface="Constantia"/>
              </a:rPr>
              <a:t>работоспособности, </a:t>
            </a:r>
            <a:r>
              <a:rPr sz="1700" b="1" spc="-5" dirty="0">
                <a:solidFill>
                  <a:srgbClr val="001F5F"/>
                </a:solidFill>
                <a:latin typeface="Constantia"/>
                <a:cs typeface="Constantia"/>
              </a:rPr>
              <a:t>быстрая </a:t>
            </a:r>
            <a:r>
              <a:rPr sz="1700" b="1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1700" b="1" spc="-5" dirty="0">
                <a:solidFill>
                  <a:srgbClr val="001F5F"/>
                </a:solidFill>
                <a:latin typeface="Constantia"/>
                <a:cs typeface="Constantia"/>
              </a:rPr>
              <a:t>утомляемость,</a:t>
            </a:r>
            <a:r>
              <a:rPr sz="1700" b="1" spc="-4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1700" b="1" spc="-5" dirty="0">
                <a:solidFill>
                  <a:srgbClr val="001F5F"/>
                </a:solidFill>
                <a:latin typeface="Constantia"/>
                <a:cs typeface="Constantia"/>
              </a:rPr>
              <a:t>объем</a:t>
            </a:r>
            <a:r>
              <a:rPr sz="1700" b="1" spc="-6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1700" b="1" dirty="0">
                <a:solidFill>
                  <a:srgbClr val="001F5F"/>
                </a:solidFill>
                <a:latin typeface="Constantia"/>
                <a:cs typeface="Constantia"/>
              </a:rPr>
              <a:t>и</a:t>
            </a:r>
            <a:r>
              <a:rPr sz="1700" b="1" spc="-7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1700" b="1" spc="-10" dirty="0">
                <a:solidFill>
                  <a:srgbClr val="001F5F"/>
                </a:solidFill>
                <a:latin typeface="Constantia"/>
                <a:cs typeface="Constantia"/>
              </a:rPr>
              <a:t>темп</a:t>
            </a:r>
            <a:r>
              <a:rPr sz="1700" b="1" spc="-6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1700" b="1" spc="-5" dirty="0">
                <a:solidFill>
                  <a:srgbClr val="001F5F"/>
                </a:solidFill>
                <a:latin typeface="Constantia"/>
                <a:cs typeface="Constantia"/>
              </a:rPr>
              <a:t>работы</a:t>
            </a:r>
            <a:r>
              <a:rPr sz="1700" b="1" spc="-6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1700" b="1" spc="-10" dirty="0">
                <a:solidFill>
                  <a:srgbClr val="001F5F"/>
                </a:solidFill>
                <a:latin typeface="Constantia"/>
                <a:cs typeface="Constantia"/>
              </a:rPr>
              <a:t>ниже,</a:t>
            </a:r>
            <a:r>
              <a:rPr sz="1700" b="1" spc="-6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1700" b="1" spc="-5" dirty="0">
                <a:solidFill>
                  <a:srgbClr val="001F5F"/>
                </a:solidFill>
                <a:latin typeface="Constantia"/>
                <a:cs typeface="Constantia"/>
              </a:rPr>
              <a:t>чем</a:t>
            </a:r>
            <a:r>
              <a:rPr sz="1700" b="1" spc="-8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1700" b="1" dirty="0">
                <a:solidFill>
                  <a:srgbClr val="001F5F"/>
                </a:solidFill>
                <a:latin typeface="Constantia"/>
                <a:cs typeface="Constantia"/>
              </a:rPr>
              <a:t>у</a:t>
            </a:r>
            <a:r>
              <a:rPr sz="1700" b="1" spc="-7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1700" b="1" spc="-10" dirty="0">
                <a:solidFill>
                  <a:srgbClr val="001F5F"/>
                </a:solidFill>
                <a:latin typeface="Constantia"/>
                <a:cs typeface="Constantia"/>
              </a:rPr>
              <a:t>нормального</a:t>
            </a:r>
            <a:r>
              <a:rPr sz="1700" b="1" spc="-7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1700" b="1" spc="-5" dirty="0">
                <a:solidFill>
                  <a:srgbClr val="001F5F"/>
                </a:solidFill>
                <a:latin typeface="Constantia"/>
                <a:cs typeface="Constantia"/>
              </a:rPr>
              <a:t>ребенка.</a:t>
            </a:r>
            <a:endParaRPr sz="1700" dirty="0">
              <a:latin typeface="Constantia"/>
              <a:cs typeface="Constantia"/>
            </a:endParaRPr>
          </a:p>
          <a:p>
            <a:pPr marL="509905" marR="5080" indent="-274320">
              <a:lnSpc>
                <a:spcPct val="150000"/>
              </a:lnSpc>
              <a:spcBef>
                <a:spcPts val="405"/>
              </a:spcBef>
              <a:tabLst>
                <a:tab pos="612775" algn="l"/>
              </a:tabLst>
            </a:pPr>
            <a:r>
              <a:rPr sz="1400" i="1" spc="-140" dirty="0">
                <a:solidFill>
                  <a:srgbClr val="AA2B1E"/>
                </a:solidFill>
                <a:latin typeface="Trebuchet MS"/>
                <a:cs typeface="Trebuchet MS"/>
              </a:rPr>
              <a:t>O		</a:t>
            </a:r>
            <a:r>
              <a:rPr sz="1700" b="1" dirty="0">
                <a:solidFill>
                  <a:srgbClr val="001F5F"/>
                </a:solidFill>
                <a:latin typeface="Constantia"/>
                <a:cs typeface="Constantia"/>
              </a:rPr>
              <a:t>В </a:t>
            </a:r>
            <a:r>
              <a:rPr sz="1700" b="1" spc="-15" dirty="0">
                <a:solidFill>
                  <a:srgbClr val="001F5F"/>
                </a:solidFill>
                <a:latin typeface="Constantia"/>
                <a:cs typeface="Constantia"/>
              </a:rPr>
              <a:t>массовой </a:t>
            </a:r>
            <a:r>
              <a:rPr sz="1700" b="1" spc="-25" dirty="0">
                <a:solidFill>
                  <a:srgbClr val="001F5F"/>
                </a:solidFill>
                <a:latin typeface="Constantia"/>
                <a:cs typeface="Constantia"/>
              </a:rPr>
              <a:t>школе </a:t>
            </a:r>
            <a:r>
              <a:rPr sz="1700" b="1" spc="-20" dirty="0">
                <a:solidFill>
                  <a:srgbClr val="001F5F"/>
                </a:solidFill>
                <a:latin typeface="Constantia"/>
                <a:cs typeface="Constantia"/>
              </a:rPr>
              <a:t>такой </a:t>
            </a:r>
            <a:r>
              <a:rPr sz="1700" b="1" spc="-5" dirty="0">
                <a:solidFill>
                  <a:srgbClr val="001F5F"/>
                </a:solidFill>
                <a:latin typeface="Constantia"/>
                <a:cs typeface="Constantia"/>
              </a:rPr>
              <a:t>ребенок впервые </a:t>
            </a:r>
            <a:r>
              <a:rPr sz="1700" b="1" spc="-15" dirty="0">
                <a:solidFill>
                  <a:srgbClr val="001F5F"/>
                </a:solidFill>
                <a:latin typeface="Constantia"/>
                <a:cs typeface="Constantia"/>
              </a:rPr>
              <a:t>начинает осознавать </a:t>
            </a:r>
            <a:r>
              <a:rPr sz="1700" b="1" spc="-5" dirty="0">
                <a:solidFill>
                  <a:srgbClr val="001F5F"/>
                </a:solidFill>
                <a:latin typeface="Constantia"/>
                <a:cs typeface="Constantia"/>
              </a:rPr>
              <a:t>свою </a:t>
            </a:r>
            <a:r>
              <a:rPr sz="1700" b="1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1700" b="1" spc="-15" dirty="0">
                <a:solidFill>
                  <a:srgbClr val="001F5F"/>
                </a:solidFill>
                <a:latin typeface="Constantia"/>
                <a:cs typeface="Constantia"/>
              </a:rPr>
              <a:t>несостоятельность </a:t>
            </a:r>
            <a:r>
              <a:rPr sz="1700" b="1" spc="-5" dirty="0">
                <a:solidFill>
                  <a:srgbClr val="001F5F"/>
                </a:solidFill>
                <a:latin typeface="Constantia"/>
                <a:cs typeface="Constantia"/>
              </a:rPr>
              <a:t>как ученика, </a:t>
            </a:r>
            <a:r>
              <a:rPr sz="1700" b="1" dirty="0">
                <a:solidFill>
                  <a:srgbClr val="001F5F"/>
                </a:solidFill>
                <a:latin typeface="Constantia"/>
                <a:cs typeface="Constantia"/>
              </a:rPr>
              <a:t>у </a:t>
            </a:r>
            <a:r>
              <a:rPr sz="1700" b="1" spc="-15" dirty="0">
                <a:solidFill>
                  <a:srgbClr val="001F5F"/>
                </a:solidFill>
                <a:latin typeface="Constantia"/>
                <a:cs typeface="Constantia"/>
              </a:rPr>
              <a:t>него </a:t>
            </a:r>
            <a:r>
              <a:rPr sz="1700" b="1" spc="-5" dirty="0">
                <a:solidFill>
                  <a:srgbClr val="001F5F"/>
                </a:solidFill>
                <a:latin typeface="Constantia"/>
                <a:cs typeface="Constantia"/>
              </a:rPr>
              <a:t>возникает чувство </a:t>
            </a:r>
            <a:r>
              <a:rPr sz="1700" b="1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1700" b="1" spc="-5" dirty="0">
                <a:solidFill>
                  <a:srgbClr val="001F5F"/>
                </a:solidFill>
                <a:latin typeface="Constantia"/>
                <a:cs typeface="Constantia"/>
              </a:rPr>
              <a:t>неуверенности</a:t>
            </a:r>
            <a:r>
              <a:rPr sz="1700" b="1" spc="-6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1700" b="1" dirty="0">
                <a:solidFill>
                  <a:srgbClr val="001F5F"/>
                </a:solidFill>
                <a:latin typeface="Constantia"/>
                <a:cs typeface="Constantia"/>
              </a:rPr>
              <a:t>в</a:t>
            </a:r>
            <a:r>
              <a:rPr sz="1700" b="1" spc="-4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1700" b="1" spc="-10" dirty="0">
                <a:solidFill>
                  <a:srgbClr val="001F5F"/>
                </a:solidFill>
                <a:latin typeface="Constantia"/>
                <a:cs typeface="Constantia"/>
              </a:rPr>
              <a:t>себе,</a:t>
            </a:r>
            <a:r>
              <a:rPr sz="1700" b="1" spc="-4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1700" b="1" spc="-5" dirty="0">
                <a:solidFill>
                  <a:srgbClr val="001F5F"/>
                </a:solidFill>
                <a:latin typeface="Constantia"/>
                <a:cs typeface="Constantia"/>
              </a:rPr>
              <a:t>страх</a:t>
            </a:r>
            <a:r>
              <a:rPr sz="1700" b="1" spc="-6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1700" b="1" spc="-5" dirty="0">
                <a:solidFill>
                  <a:srgbClr val="001F5F"/>
                </a:solidFill>
                <a:latin typeface="Constantia"/>
                <a:cs typeface="Constantia"/>
              </a:rPr>
              <a:t>перед</a:t>
            </a:r>
            <a:r>
              <a:rPr sz="1700" b="1" spc="-2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1700" b="1" spc="-5" dirty="0">
                <a:solidFill>
                  <a:srgbClr val="001F5F"/>
                </a:solidFill>
                <a:latin typeface="Constantia"/>
                <a:cs typeface="Constantia"/>
              </a:rPr>
              <a:t>наказанием</a:t>
            </a:r>
            <a:r>
              <a:rPr sz="1700" b="1" spc="-6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1700" b="1" dirty="0">
                <a:solidFill>
                  <a:srgbClr val="001F5F"/>
                </a:solidFill>
                <a:latin typeface="Constantia"/>
                <a:cs typeface="Constantia"/>
              </a:rPr>
              <a:t>и</a:t>
            </a:r>
            <a:r>
              <a:rPr sz="1700" b="1" spc="-7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1700" b="1" spc="-25" dirty="0">
                <a:solidFill>
                  <a:srgbClr val="001F5F"/>
                </a:solidFill>
                <a:latin typeface="Constantia"/>
                <a:cs typeface="Constantia"/>
              </a:rPr>
              <a:t>уход </a:t>
            </a:r>
            <a:r>
              <a:rPr sz="1700" b="1" dirty="0">
                <a:solidFill>
                  <a:srgbClr val="001F5F"/>
                </a:solidFill>
                <a:latin typeface="Constantia"/>
                <a:cs typeface="Constantia"/>
              </a:rPr>
              <a:t>в</a:t>
            </a:r>
            <a:r>
              <a:rPr sz="1700" b="1" spc="-2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1700" b="1" spc="-20" dirty="0">
                <a:solidFill>
                  <a:srgbClr val="001F5F"/>
                </a:solidFill>
                <a:latin typeface="Constantia"/>
                <a:cs typeface="Constantia"/>
              </a:rPr>
              <a:t>более</a:t>
            </a:r>
            <a:r>
              <a:rPr sz="1700" b="1" spc="-10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1700" b="1" spc="-5" dirty="0">
                <a:solidFill>
                  <a:srgbClr val="001F5F"/>
                </a:solidFill>
                <a:latin typeface="Constantia"/>
                <a:cs typeface="Constantia"/>
              </a:rPr>
              <a:t>доступную </a:t>
            </a:r>
            <a:r>
              <a:rPr sz="1700" b="1" spc="-39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1700" b="1" spc="-10" dirty="0">
                <a:solidFill>
                  <a:srgbClr val="001F5F"/>
                </a:solidFill>
                <a:latin typeface="Constantia"/>
                <a:cs typeface="Constantia"/>
              </a:rPr>
              <a:t>деятельность.</a:t>
            </a:r>
            <a:endParaRPr sz="1700" dirty="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 dirty="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Microsoft Sans Serif"/>
                <a:cs typeface="Microsoft Sans Serif"/>
              </a:rPr>
              <a:t>7</a:t>
            </a:r>
          </a:p>
        </p:txBody>
      </p:sp>
      <p:sp>
        <p:nvSpPr>
          <p:cNvPr id="4" name="object 4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6532" y="533400"/>
            <a:ext cx="6798734" cy="1303867"/>
          </a:xfrm>
          <a:prstGeom prst="rect">
            <a:avLst/>
          </a:prstGeom>
        </p:spPr>
        <p:txBody>
          <a:bodyPr vert="horz" wrap="square" lIns="0" tIns="140589" rIns="0" bIns="0" rtlCol="0">
            <a:spAutoFit/>
          </a:bodyPr>
          <a:lstStyle/>
          <a:p>
            <a:pPr marL="120014" marR="5080" indent="-1270" algn="ctr">
              <a:lnSpc>
                <a:spcPct val="100000"/>
              </a:lnSpc>
              <a:spcBef>
                <a:spcPts val="95"/>
              </a:spcBef>
            </a:pPr>
            <a:r>
              <a:rPr sz="2200" spc="-15" dirty="0"/>
              <a:t>Рекомендации</a:t>
            </a:r>
            <a:r>
              <a:rPr sz="2200" spc="-10" dirty="0"/>
              <a:t> </a:t>
            </a:r>
            <a:r>
              <a:rPr sz="2200" spc="-5" dirty="0"/>
              <a:t>учителям</a:t>
            </a:r>
            <a:r>
              <a:rPr sz="2200" spc="-10" dirty="0"/>
              <a:t> </a:t>
            </a:r>
            <a:r>
              <a:rPr sz="2200" spc="-5" dirty="0"/>
              <a:t>по </a:t>
            </a:r>
            <a:r>
              <a:rPr sz="2200" spc="-10" dirty="0"/>
              <a:t>созданию </a:t>
            </a:r>
            <a:r>
              <a:rPr sz="2200" spc="-5" dirty="0"/>
              <a:t>оптимальных </a:t>
            </a:r>
            <a:r>
              <a:rPr sz="2200" dirty="0"/>
              <a:t> </a:t>
            </a:r>
            <a:r>
              <a:rPr sz="2200" spc="-15" dirty="0"/>
              <a:t>условий</a:t>
            </a:r>
            <a:r>
              <a:rPr sz="2200" dirty="0"/>
              <a:t> </a:t>
            </a:r>
            <a:r>
              <a:rPr sz="2200" spc="-10" dirty="0"/>
              <a:t>организации</a:t>
            </a:r>
            <a:r>
              <a:rPr sz="2200" dirty="0"/>
              <a:t> </a:t>
            </a:r>
            <a:r>
              <a:rPr sz="2200" spc="-5" dirty="0"/>
              <a:t>учебного</a:t>
            </a:r>
            <a:r>
              <a:rPr sz="2200" dirty="0"/>
              <a:t> </a:t>
            </a:r>
            <a:r>
              <a:rPr sz="2200" spc="-10" dirty="0"/>
              <a:t>процесса</a:t>
            </a:r>
            <a:r>
              <a:rPr sz="2200" spc="10" dirty="0"/>
              <a:t> </a:t>
            </a:r>
            <a:r>
              <a:rPr sz="2200" spc="-5" dirty="0"/>
              <a:t>при</a:t>
            </a:r>
            <a:r>
              <a:rPr sz="2200" dirty="0"/>
              <a:t> </a:t>
            </a:r>
            <a:r>
              <a:rPr sz="2200" spc="-5" dirty="0"/>
              <a:t>работе</a:t>
            </a:r>
            <a:r>
              <a:rPr sz="2200" dirty="0"/>
              <a:t> </a:t>
            </a:r>
            <a:r>
              <a:rPr sz="2200" spc="-5" dirty="0"/>
              <a:t>с </a:t>
            </a:r>
            <a:r>
              <a:rPr sz="2200" spc="-490" dirty="0"/>
              <a:t> </a:t>
            </a:r>
            <a:r>
              <a:rPr sz="2200" spc="-10" dirty="0"/>
              <a:t>детьми</a:t>
            </a:r>
            <a:r>
              <a:rPr sz="2200" spc="-5" dirty="0"/>
              <a:t> ЗПР.</a:t>
            </a:r>
            <a:endParaRPr sz="2200" dirty="0"/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1172758" y="1706627"/>
            <a:ext cx="6798736" cy="3444997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245110">
              <a:lnSpc>
                <a:spcPct val="100000"/>
              </a:lnSpc>
              <a:spcBef>
                <a:spcPts val="530"/>
              </a:spcBef>
              <a:tabLst>
                <a:tab pos="519430" algn="l"/>
              </a:tabLst>
            </a:pPr>
            <a:r>
              <a:rPr sz="1500" b="0" i="1" spc="-135" dirty="0">
                <a:solidFill>
                  <a:srgbClr val="AA2B1E"/>
                </a:solidFill>
                <a:latin typeface="Trebuchet MS"/>
                <a:cs typeface="Trebuchet MS"/>
              </a:rPr>
              <a:t>O	</a:t>
            </a:r>
            <a:r>
              <a:rPr spc="-10" dirty="0"/>
              <a:t>Помощь</a:t>
            </a:r>
            <a:r>
              <a:rPr spc="-85" dirty="0"/>
              <a:t> </a:t>
            </a:r>
            <a:r>
              <a:rPr dirty="0"/>
              <a:t>в</a:t>
            </a:r>
            <a:r>
              <a:rPr spc="-35" dirty="0"/>
              <a:t> </a:t>
            </a:r>
            <a:r>
              <a:rPr spc="-5" dirty="0"/>
              <a:t>планировании</a:t>
            </a:r>
            <a:r>
              <a:rPr spc="-90" dirty="0"/>
              <a:t> </a:t>
            </a:r>
            <a:r>
              <a:rPr spc="-5" dirty="0"/>
              <a:t>учебной</a:t>
            </a:r>
            <a:r>
              <a:rPr spc="-95" dirty="0"/>
              <a:t> </a:t>
            </a:r>
            <a:r>
              <a:rPr spc="-10" dirty="0"/>
              <a:t>деятельности</a:t>
            </a:r>
            <a:endParaRPr sz="1500" dirty="0">
              <a:latin typeface="Trebuchet MS"/>
              <a:cs typeface="Trebuchet MS"/>
            </a:endParaRPr>
          </a:p>
          <a:p>
            <a:pPr marL="245110">
              <a:lnSpc>
                <a:spcPct val="100000"/>
              </a:lnSpc>
              <a:spcBef>
                <a:spcPts val="430"/>
              </a:spcBef>
              <a:tabLst>
                <a:tab pos="519430" algn="l"/>
              </a:tabLst>
            </a:pPr>
            <a:r>
              <a:rPr sz="1500" b="0" i="1" spc="-135" dirty="0">
                <a:solidFill>
                  <a:srgbClr val="AA2B1E"/>
                </a:solidFill>
                <a:latin typeface="Trebuchet MS"/>
                <a:cs typeface="Trebuchet MS"/>
              </a:rPr>
              <a:t>O	</a:t>
            </a:r>
            <a:r>
              <a:rPr spc="-15" dirty="0"/>
              <a:t>Дополнительное</a:t>
            </a:r>
            <a:r>
              <a:rPr spc="-45" dirty="0"/>
              <a:t> </a:t>
            </a:r>
            <a:r>
              <a:rPr spc="-5" dirty="0"/>
              <a:t>инструктирование</a:t>
            </a:r>
            <a:r>
              <a:rPr spc="-75" dirty="0"/>
              <a:t> </a:t>
            </a:r>
            <a:r>
              <a:rPr dirty="0"/>
              <a:t>в</a:t>
            </a:r>
            <a:r>
              <a:rPr spc="-45" dirty="0"/>
              <a:t> </a:t>
            </a:r>
            <a:r>
              <a:rPr spc="-35" dirty="0"/>
              <a:t>ходе</a:t>
            </a:r>
            <a:r>
              <a:rPr spc="-100" dirty="0"/>
              <a:t> </a:t>
            </a:r>
            <a:r>
              <a:rPr spc="-5" dirty="0"/>
              <a:t>учебной</a:t>
            </a:r>
            <a:r>
              <a:rPr spc="-90" dirty="0"/>
              <a:t> </a:t>
            </a:r>
            <a:r>
              <a:rPr spc="-10" dirty="0"/>
              <a:t>деятельности.</a:t>
            </a:r>
            <a:endParaRPr sz="1500" dirty="0">
              <a:latin typeface="Trebuchet MS"/>
              <a:cs typeface="Trebuchet MS"/>
            </a:endParaRPr>
          </a:p>
          <a:p>
            <a:pPr marL="245110">
              <a:lnSpc>
                <a:spcPct val="100000"/>
              </a:lnSpc>
              <a:spcBef>
                <a:spcPts val="430"/>
              </a:spcBef>
              <a:tabLst>
                <a:tab pos="574040" algn="l"/>
              </a:tabLst>
            </a:pPr>
            <a:r>
              <a:rPr sz="1500" b="0" i="1" spc="-135" dirty="0">
                <a:solidFill>
                  <a:srgbClr val="AA2B1E"/>
                </a:solidFill>
                <a:latin typeface="Trebuchet MS"/>
                <a:cs typeface="Trebuchet MS"/>
              </a:rPr>
              <a:t>O	</a:t>
            </a:r>
            <a:r>
              <a:rPr spc="-60" dirty="0"/>
              <a:t>С</a:t>
            </a:r>
            <a:r>
              <a:rPr dirty="0"/>
              <a:t>т</a:t>
            </a:r>
            <a:r>
              <a:rPr spc="-5" dirty="0"/>
              <a:t>им</a:t>
            </a:r>
            <a:r>
              <a:rPr spc="-150" dirty="0"/>
              <a:t>у</a:t>
            </a:r>
            <a:r>
              <a:rPr spc="-5" dirty="0"/>
              <a:t>лир</a:t>
            </a:r>
            <a:r>
              <a:rPr dirty="0"/>
              <a:t>ова</a:t>
            </a:r>
            <a:r>
              <a:rPr spc="-5" dirty="0"/>
              <a:t>ни</a:t>
            </a:r>
            <a:r>
              <a:rPr dirty="0"/>
              <a:t>е</a:t>
            </a:r>
            <a:r>
              <a:rPr spc="-100" dirty="0"/>
              <a:t> </a:t>
            </a:r>
            <a:r>
              <a:rPr spc="-5" dirty="0"/>
              <a:t>у</a:t>
            </a:r>
            <a:r>
              <a:rPr dirty="0"/>
              <a:t>чеб</a:t>
            </a:r>
            <a:r>
              <a:rPr spc="-5" dirty="0"/>
              <a:t>н</a:t>
            </a:r>
            <a:r>
              <a:rPr dirty="0"/>
              <a:t>ой</a:t>
            </a:r>
            <a:r>
              <a:rPr spc="-90" dirty="0"/>
              <a:t> </a:t>
            </a:r>
            <a:r>
              <a:rPr spc="-25" dirty="0"/>
              <a:t>д</a:t>
            </a:r>
            <a:r>
              <a:rPr dirty="0"/>
              <a:t>ея</a:t>
            </a:r>
            <a:r>
              <a:rPr spc="-20" dirty="0"/>
              <a:t>т</a:t>
            </a:r>
            <a:r>
              <a:rPr spc="-30" dirty="0"/>
              <a:t>е</a:t>
            </a:r>
            <a:r>
              <a:rPr spc="-5" dirty="0"/>
              <a:t>л</a:t>
            </a:r>
            <a:r>
              <a:rPr dirty="0"/>
              <a:t>ь</a:t>
            </a:r>
            <a:r>
              <a:rPr spc="-5" dirty="0"/>
              <a:t>н</a:t>
            </a:r>
            <a:r>
              <a:rPr dirty="0"/>
              <a:t>о</a:t>
            </a:r>
            <a:r>
              <a:rPr spc="-5" dirty="0"/>
              <a:t>с</a:t>
            </a:r>
            <a:r>
              <a:rPr dirty="0"/>
              <a:t>ти</a:t>
            </a:r>
            <a:endParaRPr sz="1500" dirty="0">
              <a:latin typeface="Trebuchet MS"/>
              <a:cs typeface="Trebuchet MS"/>
            </a:endParaRPr>
          </a:p>
          <a:p>
            <a:pPr marL="245110">
              <a:lnSpc>
                <a:spcPct val="100000"/>
              </a:lnSpc>
              <a:spcBef>
                <a:spcPts val="430"/>
              </a:spcBef>
              <a:tabLst>
                <a:tab pos="519430" algn="l"/>
              </a:tabLst>
            </a:pPr>
            <a:r>
              <a:rPr sz="1500" b="0" i="1" spc="-135" dirty="0">
                <a:solidFill>
                  <a:srgbClr val="AA2B1E"/>
                </a:solidFill>
                <a:latin typeface="Trebuchet MS"/>
                <a:cs typeface="Trebuchet MS"/>
              </a:rPr>
              <a:t>O	</a:t>
            </a:r>
            <a:r>
              <a:rPr spc="-20" dirty="0"/>
              <a:t>Контроль</a:t>
            </a:r>
            <a:r>
              <a:rPr spc="-55" dirty="0"/>
              <a:t> </a:t>
            </a:r>
            <a:r>
              <a:rPr spc="-5" dirty="0"/>
              <a:t>над</a:t>
            </a:r>
            <a:r>
              <a:rPr spc="-60" dirty="0"/>
              <a:t> </a:t>
            </a:r>
            <a:r>
              <a:rPr spc="-5" dirty="0"/>
              <a:t>учебной</a:t>
            </a:r>
            <a:r>
              <a:rPr spc="-90" dirty="0"/>
              <a:t> </a:t>
            </a:r>
            <a:r>
              <a:rPr spc="-10" dirty="0"/>
              <a:t>деятельностью</a:t>
            </a:r>
            <a:endParaRPr sz="1500" dirty="0">
              <a:latin typeface="Trebuchet MS"/>
              <a:cs typeface="Trebuchet MS"/>
            </a:endParaRPr>
          </a:p>
          <a:p>
            <a:pPr marL="245110">
              <a:lnSpc>
                <a:spcPct val="100000"/>
              </a:lnSpc>
              <a:spcBef>
                <a:spcPts val="430"/>
              </a:spcBef>
              <a:tabLst>
                <a:tab pos="519430" algn="l"/>
              </a:tabLst>
            </a:pPr>
            <a:r>
              <a:rPr sz="1500" b="0" i="1" spc="-135" dirty="0">
                <a:solidFill>
                  <a:srgbClr val="AA2B1E"/>
                </a:solidFill>
                <a:latin typeface="Trebuchet MS"/>
                <a:cs typeface="Trebuchet MS"/>
              </a:rPr>
              <a:t>O	</a:t>
            </a:r>
            <a:r>
              <a:rPr spc="-15" dirty="0"/>
              <a:t>Различные</a:t>
            </a:r>
            <a:r>
              <a:rPr spc="-65" dirty="0"/>
              <a:t> </a:t>
            </a:r>
            <a:r>
              <a:rPr spc="-5" dirty="0"/>
              <a:t>формы</a:t>
            </a:r>
            <a:r>
              <a:rPr spc="-75" dirty="0"/>
              <a:t> </a:t>
            </a:r>
            <a:r>
              <a:rPr spc="-5" dirty="0"/>
              <a:t>взаимопомощи.</a:t>
            </a:r>
            <a:endParaRPr sz="1500" dirty="0">
              <a:latin typeface="Trebuchet MS"/>
              <a:cs typeface="Trebuchet MS"/>
            </a:endParaRPr>
          </a:p>
          <a:p>
            <a:pPr marL="245110">
              <a:lnSpc>
                <a:spcPct val="100000"/>
              </a:lnSpc>
              <a:spcBef>
                <a:spcPts val="430"/>
              </a:spcBef>
              <a:tabLst>
                <a:tab pos="519430" algn="l"/>
              </a:tabLst>
            </a:pPr>
            <a:r>
              <a:rPr sz="1500" b="0" i="1" spc="-135" dirty="0">
                <a:solidFill>
                  <a:srgbClr val="AA2B1E"/>
                </a:solidFill>
                <a:latin typeface="Trebuchet MS"/>
                <a:cs typeface="Trebuchet MS"/>
              </a:rPr>
              <a:t>O	</a:t>
            </a:r>
            <a:r>
              <a:rPr spc="-20" dirty="0"/>
              <a:t>Д</a:t>
            </a:r>
            <a:r>
              <a:rPr dirty="0"/>
              <a:t>о</a:t>
            </a:r>
            <a:r>
              <a:rPr spc="-5" dirty="0"/>
              <a:t>п</a:t>
            </a:r>
            <a:r>
              <a:rPr spc="-80" dirty="0"/>
              <a:t>о</a:t>
            </a:r>
            <a:r>
              <a:rPr spc="-5" dirty="0"/>
              <a:t>лни</a:t>
            </a:r>
            <a:r>
              <a:rPr spc="-20" dirty="0"/>
              <a:t>т</a:t>
            </a:r>
            <a:r>
              <a:rPr spc="-30" dirty="0"/>
              <a:t>е</a:t>
            </a:r>
            <a:r>
              <a:rPr spc="-5" dirty="0"/>
              <a:t>л</a:t>
            </a:r>
            <a:r>
              <a:rPr dirty="0"/>
              <a:t>ь</a:t>
            </a:r>
            <a:r>
              <a:rPr spc="-5" dirty="0"/>
              <a:t>н</a:t>
            </a:r>
            <a:r>
              <a:rPr dirty="0"/>
              <a:t>ые</a:t>
            </a:r>
            <a:r>
              <a:rPr spc="-45" dirty="0"/>
              <a:t> </a:t>
            </a:r>
            <a:r>
              <a:rPr spc="-5" dirty="0"/>
              <a:t>з</a:t>
            </a:r>
            <a:r>
              <a:rPr dirty="0"/>
              <a:t>а</a:t>
            </a:r>
            <a:r>
              <a:rPr spc="-5" dirty="0"/>
              <a:t>н</a:t>
            </a:r>
            <a:r>
              <a:rPr dirty="0"/>
              <a:t>ят</a:t>
            </a:r>
            <a:r>
              <a:rPr spc="-5" dirty="0"/>
              <a:t>и</a:t>
            </a:r>
            <a:r>
              <a:rPr dirty="0"/>
              <a:t>я</a:t>
            </a:r>
            <a:r>
              <a:rPr spc="-80" dirty="0"/>
              <a:t> </a:t>
            </a:r>
            <a:r>
              <a:rPr dirty="0"/>
              <a:t>с</a:t>
            </a:r>
            <a:r>
              <a:rPr spc="-105" dirty="0"/>
              <a:t> </a:t>
            </a:r>
            <a:r>
              <a:rPr spc="-5" dirty="0"/>
              <a:t>у</a:t>
            </a:r>
            <a:r>
              <a:rPr dirty="0"/>
              <a:t>че</a:t>
            </a:r>
            <a:r>
              <a:rPr spc="-5" dirty="0"/>
              <a:t>ни</a:t>
            </a:r>
            <a:r>
              <a:rPr spc="-50" dirty="0"/>
              <a:t>к</a:t>
            </a:r>
            <a:r>
              <a:rPr dirty="0"/>
              <a:t>ом</a:t>
            </a:r>
            <a:r>
              <a:rPr spc="-90" dirty="0"/>
              <a:t> </a:t>
            </a:r>
            <a:r>
              <a:rPr spc="-5" dirty="0"/>
              <a:t>у</a:t>
            </a:r>
            <a:r>
              <a:rPr dirty="0"/>
              <a:t>ч</a:t>
            </a:r>
            <a:r>
              <a:rPr spc="-5" dirty="0"/>
              <a:t>и</a:t>
            </a:r>
            <a:r>
              <a:rPr spc="-20" dirty="0"/>
              <a:t>т</a:t>
            </a:r>
            <a:r>
              <a:rPr spc="-30" dirty="0"/>
              <a:t>е</a:t>
            </a:r>
            <a:r>
              <a:rPr spc="-5" dirty="0"/>
              <a:t>л</a:t>
            </a:r>
            <a:r>
              <a:rPr dirty="0"/>
              <a:t>я.</a:t>
            </a:r>
            <a:endParaRPr sz="1500" dirty="0">
              <a:latin typeface="Trebuchet MS"/>
              <a:cs typeface="Trebuchet MS"/>
            </a:endParaRPr>
          </a:p>
          <a:p>
            <a:pPr marL="245110">
              <a:lnSpc>
                <a:spcPct val="100000"/>
              </a:lnSpc>
              <a:spcBef>
                <a:spcPts val="430"/>
              </a:spcBef>
              <a:tabLst>
                <a:tab pos="574040" algn="l"/>
              </a:tabLst>
            </a:pPr>
            <a:r>
              <a:rPr sz="1500" b="0" i="1" spc="-135" dirty="0">
                <a:solidFill>
                  <a:srgbClr val="AA2B1E"/>
                </a:solidFill>
                <a:latin typeface="Trebuchet MS"/>
                <a:cs typeface="Trebuchet MS"/>
              </a:rPr>
              <a:t>O	</a:t>
            </a:r>
            <a:r>
              <a:rPr spc="-15" dirty="0"/>
              <a:t>Меры</a:t>
            </a:r>
            <a:r>
              <a:rPr spc="-35" dirty="0"/>
              <a:t> </a:t>
            </a:r>
            <a:r>
              <a:rPr spc="-5" dirty="0"/>
              <a:t>предупреждения</a:t>
            </a:r>
            <a:r>
              <a:rPr spc="-65" dirty="0"/>
              <a:t> </a:t>
            </a:r>
            <a:r>
              <a:rPr spc="-10" dirty="0"/>
              <a:t>неуспеваемости</a:t>
            </a:r>
            <a:r>
              <a:rPr spc="-90" dirty="0"/>
              <a:t> </a:t>
            </a:r>
            <a:r>
              <a:rPr spc="-5" dirty="0"/>
              <a:t>ученика</a:t>
            </a:r>
            <a:endParaRPr sz="1500" dirty="0">
              <a:latin typeface="Trebuchet MS"/>
              <a:cs typeface="Trebuchet MS"/>
            </a:endParaRPr>
          </a:p>
          <a:p>
            <a:pPr marL="519430" marR="1362075" indent="-274320">
              <a:lnSpc>
                <a:spcPct val="100000"/>
              </a:lnSpc>
              <a:spcBef>
                <a:spcPts val="430"/>
              </a:spcBef>
              <a:tabLst>
                <a:tab pos="574040" algn="l"/>
              </a:tabLst>
            </a:pPr>
            <a:r>
              <a:rPr sz="1500" b="0" i="1" spc="-135" dirty="0">
                <a:solidFill>
                  <a:srgbClr val="AA2B1E"/>
                </a:solidFill>
                <a:latin typeface="Trebuchet MS"/>
                <a:cs typeface="Trebuchet MS"/>
              </a:rPr>
              <a:t>O		</a:t>
            </a:r>
            <a:r>
              <a:rPr spc="-5" dirty="0"/>
              <a:t>Ф</a:t>
            </a:r>
            <a:r>
              <a:rPr dirty="0"/>
              <a:t>о</a:t>
            </a:r>
            <a:r>
              <a:rPr spc="-5" dirty="0"/>
              <a:t>рмир</a:t>
            </a:r>
            <a:r>
              <a:rPr dirty="0"/>
              <a:t>ова</a:t>
            </a:r>
            <a:r>
              <a:rPr spc="-5" dirty="0"/>
              <a:t>ни</a:t>
            </a:r>
            <a:r>
              <a:rPr dirty="0"/>
              <a:t>е</a:t>
            </a:r>
            <a:r>
              <a:rPr spc="-45" dirty="0"/>
              <a:t> </a:t>
            </a:r>
            <a:r>
              <a:rPr spc="-5" dirty="0"/>
              <a:t>п</a:t>
            </a:r>
            <a:r>
              <a:rPr spc="-25" dirty="0"/>
              <a:t>о</a:t>
            </a:r>
            <a:r>
              <a:rPr spc="-5" dirty="0"/>
              <a:t>зн</a:t>
            </a:r>
            <a:r>
              <a:rPr dirty="0"/>
              <a:t>ав</a:t>
            </a:r>
            <a:r>
              <a:rPr spc="-45" dirty="0"/>
              <a:t>а</a:t>
            </a:r>
            <a:r>
              <a:rPr spc="-20" dirty="0"/>
              <a:t>т</a:t>
            </a:r>
            <a:r>
              <a:rPr spc="-30" dirty="0"/>
              <a:t>е</a:t>
            </a:r>
            <a:r>
              <a:rPr spc="-5" dirty="0"/>
              <a:t>л</a:t>
            </a:r>
            <a:r>
              <a:rPr dirty="0"/>
              <a:t>ь</a:t>
            </a:r>
            <a:r>
              <a:rPr spc="-5" dirty="0"/>
              <a:t>н</a:t>
            </a:r>
            <a:r>
              <a:rPr dirty="0"/>
              <a:t>о</a:t>
            </a:r>
            <a:r>
              <a:rPr spc="-50" dirty="0"/>
              <a:t>г</a:t>
            </a:r>
            <a:r>
              <a:rPr dirty="0"/>
              <a:t>о</a:t>
            </a:r>
            <a:r>
              <a:rPr spc="-75" dirty="0"/>
              <a:t> </a:t>
            </a:r>
            <a:r>
              <a:rPr spc="-5" dirty="0"/>
              <a:t>ин</a:t>
            </a:r>
            <a:r>
              <a:rPr spc="-20" dirty="0"/>
              <a:t>т</a:t>
            </a:r>
            <a:r>
              <a:rPr dirty="0"/>
              <a:t>е</a:t>
            </a:r>
            <a:r>
              <a:rPr spc="-5" dirty="0"/>
              <a:t>р</a:t>
            </a:r>
            <a:r>
              <a:rPr dirty="0"/>
              <a:t>е</a:t>
            </a:r>
            <a:r>
              <a:rPr spc="-5" dirty="0"/>
              <a:t>с</a:t>
            </a:r>
            <a:r>
              <a:rPr dirty="0"/>
              <a:t>а</a:t>
            </a:r>
            <a:r>
              <a:rPr spc="-75" dirty="0"/>
              <a:t> </a:t>
            </a:r>
            <a:r>
              <a:rPr dirty="0"/>
              <a:t>к</a:t>
            </a:r>
            <a:r>
              <a:rPr spc="-105" dirty="0"/>
              <a:t> </a:t>
            </a:r>
            <a:r>
              <a:rPr spc="-5" dirty="0"/>
              <a:t>у</a:t>
            </a:r>
            <a:r>
              <a:rPr dirty="0"/>
              <a:t>че</a:t>
            </a:r>
            <a:r>
              <a:rPr spc="-5" dirty="0"/>
              <a:t>ни</a:t>
            </a:r>
            <a:r>
              <a:rPr dirty="0"/>
              <a:t>ю</a:t>
            </a:r>
            <a:r>
              <a:rPr spc="-75" dirty="0"/>
              <a:t> </a:t>
            </a:r>
            <a:r>
              <a:rPr dirty="0"/>
              <a:t>и  </a:t>
            </a:r>
            <a:r>
              <a:rPr spc="-20" dirty="0"/>
              <a:t>положительных</a:t>
            </a:r>
            <a:r>
              <a:rPr spc="-80" dirty="0"/>
              <a:t> </a:t>
            </a:r>
            <a:r>
              <a:rPr spc="-5" dirty="0"/>
              <a:t>мотивов.</a:t>
            </a:r>
            <a:endParaRPr sz="1500" dirty="0">
              <a:latin typeface="Trebuchet MS"/>
              <a:cs typeface="Trebuchet MS"/>
            </a:endParaRPr>
          </a:p>
          <a:p>
            <a:pPr marL="245110">
              <a:lnSpc>
                <a:spcPct val="100000"/>
              </a:lnSpc>
              <a:spcBef>
                <a:spcPts val="430"/>
              </a:spcBef>
              <a:tabLst>
                <a:tab pos="574040" algn="l"/>
              </a:tabLst>
            </a:pPr>
            <a:r>
              <a:rPr sz="1500" b="0" i="1" spc="-135" dirty="0">
                <a:solidFill>
                  <a:srgbClr val="AA2B1E"/>
                </a:solidFill>
                <a:latin typeface="Trebuchet MS"/>
                <a:cs typeface="Trebuchet MS"/>
              </a:rPr>
              <a:t>O	</a:t>
            </a:r>
            <a:r>
              <a:rPr spc="-5" dirty="0"/>
              <a:t>Инди</a:t>
            </a:r>
            <a:r>
              <a:rPr dirty="0"/>
              <a:t>в</a:t>
            </a:r>
            <a:r>
              <a:rPr spc="-5" dirty="0"/>
              <a:t>ид</a:t>
            </a:r>
            <a:r>
              <a:rPr spc="-25" dirty="0"/>
              <a:t>у</a:t>
            </a:r>
            <a:r>
              <a:rPr dirty="0"/>
              <a:t>а</a:t>
            </a:r>
            <a:r>
              <a:rPr spc="-5" dirty="0"/>
              <a:t>л</a:t>
            </a:r>
            <a:r>
              <a:rPr dirty="0"/>
              <a:t>ь</a:t>
            </a:r>
            <a:r>
              <a:rPr spc="-5" dirty="0"/>
              <a:t>н</a:t>
            </a:r>
            <a:r>
              <a:rPr dirty="0"/>
              <a:t>ый</a:t>
            </a:r>
            <a:r>
              <a:rPr spc="-55" dirty="0"/>
              <a:t> </a:t>
            </a:r>
            <a:r>
              <a:rPr spc="-5" dirty="0"/>
              <a:t>п</a:t>
            </a:r>
            <a:r>
              <a:rPr spc="-55" dirty="0"/>
              <a:t>о</a:t>
            </a:r>
            <a:r>
              <a:rPr spc="-5" dirty="0"/>
              <a:t>д</a:t>
            </a:r>
            <a:r>
              <a:rPr spc="-50" dirty="0"/>
              <a:t>х</a:t>
            </a:r>
            <a:r>
              <a:rPr spc="-55" dirty="0"/>
              <a:t>о</a:t>
            </a:r>
            <a:r>
              <a:rPr dirty="0"/>
              <a:t>д</a:t>
            </a:r>
            <a:r>
              <a:rPr spc="-35" dirty="0"/>
              <a:t> </a:t>
            </a:r>
            <a:r>
              <a:rPr dirty="0"/>
              <a:t>к</a:t>
            </a:r>
            <a:r>
              <a:rPr spc="-105" dirty="0"/>
              <a:t> </a:t>
            </a:r>
            <a:r>
              <a:rPr spc="-5" dirty="0"/>
              <a:t>у</a:t>
            </a:r>
            <a:r>
              <a:rPr dirty="0"/>
              <a:t>ча</a:t>
            </a:r>
            <a:r>
              <a:rPr spc="-25" dirty="0"/>
              <a:t>щ</a:t>
            </a:r>
            <a:r>
              <a:rPr dirty="0"/>
              <a:t>е</a:t>
            </a:r>
            <a:r>
              <a:rPr spc="-5" dirty="0"/>
              <a:t>м</a:t>
            </a:r>
            <a:r>
              <a:rPr spc="-50" dirty="0"/>
              <a:t>у</a:t>
            </a:r>
            <a:r>
              <a:rPr spc="-5" dirty="0"/>
              <a:t>с</a:t>
            </a:r>
            <a:r>
              <a:rPr dirty="0"/>
              <a:t>я.</a:t>
            </a:r>
            <a:endParaRPr sz="1500" dirty="0">
              <a:latin typeface="Trebuchet MS"/>
              <a:cs typeface="Trebuchet MS"/>
            </a:endParaRPr>
          </a:p>
          <a:p>
            <a:pPr marL="245110">
              <a:lnSpc>
                <a:spcPct val="100000"/>
              </a:lnSpc>
              <a:spcBef>
                <a:spcPts val="430"/>
              </a:spcBef>
              <a:tabLst>
                <a:tab pos="519430" algn="l"/>
              </a:tabLst>
            </a:pPr>
            <a:r>
              <a:rPr sz="1500" b="0" i="1" spc="-135" dirty="0">
                <a:solidFill>
                  <a:srgbClr val="AA2B1E"/>
                </a:solidFill>
                <a:latin typeface="Trebuchet MS"/>
                <a:cs typeface="Trebuchet MS"/>
              </a:rPr>
              <a:t>O	</a:t>
            </a:r>
            <a:r>
              <a:rPr spc="-5" dirty="0"/>
              <a:t>Сп</a:t>
            </a:r>
            <a:r>
              <a:rPr dirty="0"/>
              <a:t>е</a:t>
            </a:r>
            <a:r>
              <a:rPr spc="-5" dirty="0"/>
              <a:t>ци</a:t>
            </a:r>
            <a:r>
              <a:rPr dirty="0"/>
              <a:t>а</a:t>
            </a:r>
            <a:r>
              <a:rPr spc="-5" dirty="0"/>
              <a:t>л</a:t>
            </a:r>
            <a:r>
              <a:rPr dirty="0"/>
              <a:t>ь</a:t>
            </a:r>
            <a:r>
              <a:rPr spc="-5" dirty="0"/>
              <a:t>н</a:t>
            </a:r>
            <a:r>
              <a:rPr spc="-10" dirty="0"/>
              <a:t>а</a:t>
            </a:r>
            <a:r>
              <a:rPr dirty="0"/>
              <a:t>я</a:t>
            </a:r>
            <a:r>
              <a:rPr spc="-35" dirty="0"/>
              <a:t> </a:t>
            </a:r>
            <a:r>
              <a:rPr spc="-5" dirty="0"/>
              <a:t>сис</a:t>
            </a:r>
            <a:r>
              <a:rPr spc="-20" dirty="0"/>
              <a:t>т</a:t>
            </a:r>
            <a:r>
              <a:rPr dirty="0"/>
              <a:t>е</a:t>
            </a:r>
            <a:r>
              <a:rPr spc="-5" dirty="0"/>
              <a:t>м</a:t>
            </a:r>
            <a:r>
              <a:rPr dirty="0"/>
              <a:t>а</a:t>
            </a:r>
            <a:r>
              <a:rPr spc="-110" dirty="0"/>
              <a:t> </a:t>
            </a:r>
            <a:r>
              <a:rPr spc="-25" dirty="0"/>
              <a:t>д</a:t>
            </a:r>
            <a:r>
              <a:rPr dirty="0"/>
              <a:t>о</a:t>
            </a:r>
            <a:r>
              <a:rPr spc="-5" dirty="0"/>
              <a:t>м</a:t>
            </a:r>
            <a:r>
              <a:rPr dirty="0"/>
              <a:t>а</a:t>
            </a:r>
            <a:r>
              <a:rPr spc="-5" dirty="0"/>
              <a:t>шни</a:t>
            </a:r>
            <a:r>
              <a:rPr dirty="0"/>
              <a:t>х</a:t>
            </a:r>
            <a:r>
              <a:rPr spc="-75" dirty="0"/>
              <a:t> </a:t>
            </a:r>
            <a:r>
              <a:rPr spc="-5" dirty="0"/>
              <a:t>з</a:t>
            </a:r>
            <a:r>
              <a:rPr dirty="0"/>
              <a:t>а</a:t>
            </a:r>
            <a:r>
              <a:rPr spc="-5" dirty="0"/>
              <a:t>д</a:t>
            </a:r>
            <a:r>
              <a:rPr dirty="0"/>
              <a:t>а</a:t>
            </a:r>
            <a:r>
              <a:rPr spc="-5" dirty="0"/>
              <a:t>ний</a:t>
            </a:r>
            <a:r>
              <a:rPr dirty="0"/>
              <a:t>.</a:t>
            </a:r>
            <a:endParaRPr sz="1500" dirty="0">
              <a:latin typeface="Trebuchet MS"/>
              <a:cs typeface="Trebuchet MS"/>
            </a:endParaRPr>
          </a:p>
          <a:p>
            <a:pPr marL="245110">
              <a:lnSpc>
                <a:spcPct val="100000"/>
              </a:lnSpc>
              <a:spcBef>
                <a:spcPts val="430"/>
              </a:spcBef>
              <a:tabLst>
                <a:tab pos="519430" algn="l"/>
              </a:tabLst>
            </a:pPr>
            <a:r>
              <a:rPr sz="1500" b="0" i="1" spc="-135" dirty="0">
                <a:solidFill>
                  <a:srgbClr val="AA2B1E"/>
                </a:solidFill>
                <a:latin typeface="Trebuchet MS"/>
                <a:cs typeface="Trebuchet MS"/>
              </a:rPr>
              <a:t>O	</a:t>
            </a:r>
            <a:r>
              <a:rPr spc="-25" dirty="0"/>
              <a:t>Усиление</a:t>
            </a:r>
            <a:r>
              <a:rPr spc="-55" dirty="0"/>
              <a:t> </a:t>
            </a:r>
            <a:r>
              <a:rPr spc="-5" dirty="0"/>
              <a:t>работы</a:t>
            </a:r>
            <a:r>
              <a:rPr spc="-85" dirty="0"/>
              <a:t> </a:t>
            </a:r>
            <a:r>
              <a:rPr dirty="0"/>
              <a:t>с</a:t>
            </a:r>
            <a:r>
              <a:rPr spc="-90" dirty="0"/>
              <a:t> </a:t>
            </a:r>
            <a:r>
              <a:rPr spc="-15" dirty="0"/>
              <a:t>родителями.</a:t>
            </a:r>
            <a:endParaRPr sz="15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100" dirty="0"/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b="0" dirty="0">
                <a:solidFill>
                  <a:srgbClr val="000000"/>
                </a:solidFill>
                <a:latin typeface="Microsoft Sans Serif"/>
                <a:cs typeface="Microsoft Sans Serif"/>
              </a:rPr>
              <a:t>8</a:t>
            </a:r>
          </a:p>
        </p:txBody>
      </p:sp>
      <p:sp>
        <p:nvSpPr>
          <p:cNvPr id="4" name="object 4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</TotalTime>
  <Words>689</Words>
  <Application>Microsoft Office PowerPoint</Application>
  <PresentationFormat>Экран (4:3)</PresentationFormat>
  <Paragraphs>177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Arial</vt:lpstr>
      <vt:lpstr>Constantia</vt:lpstr>
      <vt:lpstr>Franklin Gothic Medium</vt:lpstr>
      <vt:lpstr>Garamond</vt:lpstr>
      <vt:lpstr>Microsoft Sans Serif</vt:lpstr>
      <vt:lpstr>Times New Roman</vt:lpstr>
      <vt:lpstr>Trebuchet MS</vt:lpstr>
      <vt:lpstr>Wingdings</vt:lpstr>
      <vt:lpstr>Натуральные материалы</vt:lpstr>
      <vt:lpstr>Презентация PowerPoint</vt:lpstr>
      <vt:lpstr>Дети с ограниченными  возможностями здоровья</vt:lpstr>
      <vt:lpstr>С чего необходимо начать?</vt:lpstr>
      <vt:lpstr>НОРМАТИВНО-ПРАВОВАЯ БАЗА (Федеральный уровень)</vt:lpstr>
      <vt:lpstr>Нормативные документы учителя  обучающего детей с ОВЗ : Приказ Министерства образования и науки РФ от 19  декабря 2014 г. N 1598 "Об утверждении федерального  государственного образовательного стандарта  начального общего образования обучающихся с ОВЗ»  http://base.garant.ru/70862366/</vt:lpstr>
      <vt:lpstr>Адаптированная образовательная  программа</vt:lpstr>
      <vt:lpstr>Категории детей с  нарушениями в развитии:</vt:lpstr>
      <vt:lpstr>Особенности детей с ЗПР</vt:lpstr>
      <vt:lpstr>Рекомендации учителям по созданию оптимальных  условий организации учебного процесса при работе с  детьми ЗПР.</vt:lpstr>
      <vt:lpstr>Некоторые приемы обучения, способствующие  активизации познавательной деятельности и  повышения мотивации.</vt:lpstr>
      <vt:lpstr>Особенности развития детей с НОДА</vt:lpstr>
      <vt:lpstr>Рекомендации педагогам по созданию оптимальных условий  организации учебного процесса при работе с детьми,  имеющими нарушения вследствие церебрального паралича</vt:lpstr>
      <vt:lpstr>Особенности развития детей с РАС</vt:lpstr>
      <vt:lpstr>Рекомендации педагогам при  работе с ребенком РАС, РДА</vt:lpstr>
      <vt:lpstr>Эффективным методом организации  образовательного процесса с детьми РАС  является использование пиктограмм.</vt:lpstr>
      <vt:lpstr>Особенности развития детей с  интеллектуальными нарушениями</vt:lpstr>
      <vt:lpstr>Рекомендации учителям по работе с детьми с  интеллектуальными нарушениями</vt:lpstr>
      <vt:lpstr>Разминка мозга</vt:lpstr>
      <vt:lpstr>Игры на развитие внимания</vt:lpstr>
      <vt:lpstr>Упражнение «Найди слово  среди букв»</vt:lpstr>
      <vt:lpstr>Таблицы Шульте</vt:lpstr>
      <vt:lpstr>Притча про яблоки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Professional</cp:lastModifiedBy>
  <cp:revision>1</cp:revision>
  <dcterms:created xsi:type="dcterms:W3CDTF">2024-11-19T06:06:06Z</dcterms:created>
  <dcterms:modified xsi:type="dcterms:W3CDTF">2024-11-19T06:12:22Z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2024-11-02T00:00:00Z</vt:filetime>
  </property>
  <property fmtid="{D5CDD505-2E9C-101B-9397-08002B2CF9AE}" pid="3" name="Creator">
    <vt:lpwstr>WPS Presentation</vt:lpwstr>
  </property>
  <property fmtid="{D5CDD505-2E9C-101B-9397-08002B2CF9AE}" pid="4" name="LastSaved">
    <vt:filetime>2024-11-19T00:00:00Z</vt:filetime>
  </property>
</Properties>
</file>